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7" r:id="rId4"/>
  </p:sldMasterIdLst>
  <p:notesMasterIdLst>
    <p:notesMasterId r:id="rId40"/>
  </p:notesMasterIdLst>
  <p:sldIdLst>
    <p:sldId id="256" r:id="rId5"/>
    <p:sldId id="263" r:id="rId6"/>
    <p:sldId id="290" r:id="rId7"/>
    <p:sldId id="280" r:id="rId8"/>
    <p:sldId id="283" r:id="rId9"/>
    <p:sldId id="279" r:id="rId10"/>
    <p:sldId id="264" r:id="rId11"/>
    <p:sldId id="258" r:id="rId12"/>
    <p:sldId id="306" r:id="rId13"/>
    <p:sldId id="257" r:id="rId14"/>
    <p:sldId id="278" r:id="rId15"/>
    <p:sldId id="307" r:id="rId16"/>
    <p:sldId id="308" r:id="rId17"/>
    <p:sldId id="260" r:id="rId18"/>
    <p:sldId id="309" r:id="rId19"/>
    <p:sldId id="310" r:id="rId20"/>
    <p:sldId id="262" r:id="rId21"/>
    <p:sldId id="311" r:id="rId22"/>
    <p:sldId id="312" r:id="rId23"/>
    <p:sldId id="305" r:id="rId24"/>
    <p:sldId id="316" r:id="rId25"/>
    <p:sldId id="317" r:id="rId26"/>
    <p:sldId id="296" r:id="rId27"/>
    <p:sldId id="297" r:id="rId28"/>
    <p:sldId id="293" r:id="rId29"/>
    <p:sldId id="302" r:id="rId30"/>
    <p:sldId id="299" r:id="rId31"/>
    <p:sldId id="300" r:id="rId32"/>
    <p:sldId id="315" r:id="rId33"/>
    <p:sldId id="291" r:id="rId34"/>
    <p:sldId id="273" r:id="rId35"/>
    <p:sldId id="268" r:id="rId36"/>
    <p:sldId id="270" r:id="rId37"/>
    <p:sldId id="274" r:id="rId38"/>
    <p:sldId id="30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4096A-8FC9-4FA1-AB5F-F66386AAC7F3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FC785-E3D5-4D60-8486-57C0C5F1E6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93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6480" cy="4525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900" b="0" strike="noStrike" spc="-1">
                <a:latin typeface="Arial"/>
              </a:rPr>
              <a:t>Study profile</a:t>
            </a:r>
          </a:p>
          <a:p>
            <a:endParaRPr lang="en-US" sz="900" b="0" strike="noStrike" spc="-1">
              <a:latin typeface="Arial"/>
            </a:endParaRPr>
          </a:p>
          <a:p>
            <a:r>
              <a:rPr lang="en-US" sz="900" b="0" strike="noStrike" spc="-1">
                <a:latin typeface="Arial"/>
              </a:rPr>
              <a:t>*Reasons for withdrawal of consent to follow-up are listed in the appendix (p 4); participants who withdrew consent for all follow-up were included in the time-to-event analysis up to the point of withdrawal.</a:t>
            </a: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19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prstGeom prst="rect">
            <a:avLst/>
          </a:prstGeom>
        </p:spPr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777960" y="4776840"/>
            <a:ext cx="6216480" cy="45252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900" b="0" strike="noStrike" spc="-1">
                <a:latin typeface="Arial"/>
              </a:rPr>
              <a:t>Cumulative hazard of the first primary composite endpoint event, accounting for the competing risk of deaths not included in the endpoint (intention-to-treat population; n=21 104)</a:t>
            </a:r>
          </a:p>
          <a:p>
            <a:endParaRPr lang="en-US" sz="900" b="0" strike="noStrike" spc="-1">
              <a:latin typeface="Arial"/>
            </a:endParaRPr>
          </a:p>
          <a:p>
            <a:r>
              <a:rPr lang="en-US" sz="900" b="0" strike="noStrike" spc="-1">
                <a:latin typeface="Arial"/>
              </a:rPr>
              <a:t>The primary composite endpoint was vascular death or hospitalisation for non-fatal myocardial infarction or non-fatal stroke.</a:t>
            </a: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  <a:p>
            <a:endParaRPr lang="en-US" sz="9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127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D147F4-B8F1-47C6-898D-1D2C2077D3E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0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04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az-Latn-AZ" altLang="ru-RU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alt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5" name="Номер слайда 3"/>
          <p:cNvSpPr txBox="1">
            <a:spLocks noGrp="1"/>
          </p:cNvSpPr>
          <p:nvPr/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5A047-E9EE-4F1F-B152-300992506FCB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68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Percentage of Patients Taking an Aldosterone-Receptor Antagonist and Corresponding 7-Day Home Systolic Blood Pressure (SBP) </a:t>
            </a:r>
            <a:r>
              <a:rPr lang="en-US" dirty="0" err="1"/>
              <a:t>MeasurementsData</a:t>
            </a:r>
            <a:r>
              <a:rPr lang="en-US" dirty="0"/>
              <a:t> were captured monthly from randomization to 6 months in the ultrasound renal denervation (</a:t>
            </a:r>
            <a:r>
              <a:rPr lang="en-US" dirty="0" err="1"/>
              <a:t>uRDN</a:t>
            </a:r>
            <a:r>
              <a:rPr lang="en-US" dirty="0"/>
              <a:t>) group (n = 65) and the sham group (n = 64) in the analysis population. The mean of 7-day home SBP values is shown. The number of patients with available data in each group is shown in parentheses below the x-axis. A, An aldosterone-receptor antagonist was much less frequently added at each monthly visit in the </a:t>
            </a:r>
            <a:r>
              <a:rPr lang="en-US" dirty="0" err="1"/>
              <a:t>uRDN</a:t>
            </a:r>
            <a:r>
              <a:rPr lang="en-US" dirty="0"/>
              <a:t> group by physicians blinded to the randomization compared with the sham group though 6 months (overall odds ratio, 0.4; 95% CI, 0.2-0.7; absolute risk difference: −15.1%; 95% CI, −23.9% to −6.2%; P &lt; .001). B, The overall decrease in home SBP from baseline to 1, 2, 3, 4, 5, and 6 months was greater in the </a:t>
            </a:r>
            <a:r>
              <a:rPr lang="en-US" dirty="0" err="1"/>
              <a:t>uRDN</a:t>
            </a:r>
            <a:r>
              <a:rPr lang="en-US" dirty="0"/>
              <a:t> group than in the sham group (estimated overall between-group difference: −4.3 mm Hg; 95% CI, −8.1 to −0.5 mm Hg; P = .03 in a mixed linear model adjusting for baseline and medications added).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FC785-E3D5-4D60-8486-57C0C5F1E69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2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935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33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60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en-US" noProof="0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F7CAA1-B9AF-44A3-BE8B-4C68FD7C1CBA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FF5FE-C667-4FD8-82F3-D5A3CB569F1F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C5FEF4-0FFA-4006-99EB-169FDE804CF2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166999-1B23-4584-9569-C8146D48E155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9527862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2"/>
          </a:xfrm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0C139B-307F-4300-A91D-EFEAEF072AB6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75F36-8BC3-4B11-91EE-682E37A62167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466B07-C357-413C-892C-F02F817F944D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FAA71A-FA29-4977-9CD3-6AAE99592050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58173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1183BD5-871B-4528-9EED-27B27DEE57DA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A475A-84BD-46E4-962D-C2476FDFC0B7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3DF7C87-6B98-42CB-B81B-297244A249E8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533BEB-76E0-4380-ACEB-ECAD3D1A5188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3420991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AD7940D-5F96-4B78-BA4D-79143AE63FE5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1CE17-0803-41E7-85A6-267B0F2CCB99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1570420-F424-468A-849E-9978913D3448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42D7323-5F81-4DA3-9090-30AC9263B012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627031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7FF56967-AC01-4F37-BB50-65DF24CEB824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7757E-9FFE-4A0E-BD2E-C19F99971717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0B5B6569-D931-4E64-845D-4912D043253B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578259D-9F0C-4531-99F4-530DAC89DA82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02639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5E93D6B-582C-49C6-AFDA-DFBE6BDF04AB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62302-5D44-4464-8380-956369A6050F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AF93F-F417-4007-B87E-6787A1CB53FB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57DBD-FFC5-441F-AF77-587E1A8F6D3D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8453065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B012CA9-C459-4EEE-AF01-6C5854BF4620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B1913-1AF0-4AD2-807B-8B0D466D497A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9C48E2A-E5B9-407B-978B-FFF860FABF55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3B040DC-3307-46BA-9196-7F8BB85EC972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5431159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591C4C0-2E42-4D58-BAAE-EC33013AC500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608BD-6ACD-491C-824E-6B46F5E4B64A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86CD307-4D54-4E5E-A364-6E0A1781EF18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7D3EE93-1F17-4723-9A57-8AF7590807D7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577195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241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en-US" noProof="0"/>
              <a:t>Click to edit Master text styles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7790770-BDBE-4AC2-8A67-CAC774BDEFA7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3229B-1C7E-4F4E-BAF0-4D38FF57E7B0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26216EE-CE23-4A33-8113-D87DC5BF1140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6A0938B-CCCC-443D-AE5C-090B0A54C316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837394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2"/>
          </a:xfrm>
        </p:spPr>
        <p:txBody>
          <a:bodyPr vert="eaVert"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8DFD0A-ABCE-4D62-8D45-DAE02091C750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25306-A1C5-4D11-9055-F8DB34889228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37FC91-F7CE-4FD4-9EF4-61D609A308B2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429CE0-ACF2-4E0A-823C-FB299C33A138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1838947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FE00ECB-959C-4D52-A0A2-9EB35806FF5B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DD8EE-AE37-4AA4-BD32-A1B246BA348F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2890065-8584-4D8D-A019-911DDDCB2CD3}"/>
              </a:ext>
            </a:extLst>
          </p:cNvPr>
          <p:cNvSpPr>
            <a:spLocks noGrp="1"/>
          </p:cNvSpPr>
          <p:nvPr>
            <p:ph type="dt" sz="half" idx="11"/>
            <p:custDataLst>
              <p:tags r:id="rId2"/>
            </p:custDataLst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ＭＳ Ｐゴシック" charset="0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02ADCC-020C-469D-AFC3-0EBD0A6B1562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1453348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298994E-2FCE-47A9-9339-D471F0E20DE8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609600" y="350838"/>
            <a:ext cx="10972800" cy="10207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3000" i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Times New Roman" pitchFamily="18" charset="0"/>
                <a:sym typeface="Wingdings"/>
              </a:rPr>
              <a:t>SCM6 White Label Figure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977227-4B59-4A8D-973A-5668C614246C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4165600" y="6248401"/>
            <a:ext cx="51816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898989"/>
                </a:solidFill>
              </a:rPr>
              <a:t>Copyright © The Publisher. All rights reserved.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5105400"/>
            <a:ext cx="10972800" cy="10668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 sz="1200" b="1" i="0"/>
            </a:lvl1pPr>
          </a:lstStyle>
          <a:p>
            <a:pPr lvl="0"/>
            <a:r>
              <a:rPr lang="en-US" altLang="en-US" noProof="0"/>
              <a:t>Figure legend: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71E627-E1C7-4AC6-BD33-782715BD288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>
                <a:sym typeface="Wingdings" charset="2"/>
              </a:rPr>
              <a:t>Date of download:  mm/dd/yyyy</a:t>
            </a:r>
          </a:p>
        </p:txBody>
      </p:sp>
    </p:spTree>
    <p:extLst>
      <p:ext uri="{BB962C8B-B14F-4D97-AF65-F5344CB8AC3E}">
        <p14:creationId xmlns:p14="http://schemas.microsoft.com/office/powerpoint/2010/main" val="219284629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60" indent="0" algn="ctr">
              <a:buNone/>
              <a:defRPr/>
            </a:lvl3pPr>
            <a:lvl4pPr marL="1371390" indent="0" algn="ctr">
              <a:buNone/>
              <a:defRPr/>
            </a:lvl4pPr>
            <a:lvl5pPr marL="1828520" indent="0" algn="ctr">
              <a:buNone/>
              <a:defRPr/>
            </a:lvl5pPr>
            <a:lvl6pPr marL="2285648" indent="0" algn="ctr">
              <a:buNone/>
              <a:defRPr/>
            </a:lvl6pPr>
            <a:lvl7pPr marL="2742778" indent="0" algn="ctr">
              <a:buNone/>
              <a:defRPr/>
            </a:lvl7pPr>
            <a:lvl8pPr marL="3199908" indent="0" algn="ctr">
              <a:buNone/>
              <a:defRPr/>
            </a:lvl8pPr>
            <a:lvl9pPr marL="3657038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64103-52E7-47D7-8283-CEB2C66C49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14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965E5-4CCB-48A7-AFEE-2002EEB2D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63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60" indent="0">
              <a:buNone/>
              <a:defRPr sz="1600"/>
            </a:lvl3pPr>
            <a:lvl4pPr marL="1371390" indent="0">
              <a:buNone/>
              <a:defRPr sz="1400"/>
            </a:lvl4pPr>
            <a:lvl5pPr marL="1828520" indent="0">
              <a:buNone/>
              <a:defRPr sz="1400"/>
            </a:lvl5pPr>
            <a:lvl6pPr marL="2285648" indent="0">
              <a:buNone/>
              <a:defRPr sz="1400"/>
            </a:lvl6pPr>
            <a:lvl7pPr marL="2742778" indent="0">
              <a:buNone/>
              <a:defRPr sz="1400"/>
            </a:lvl7pPr>
            <a:lvl8pPr marL="3199908" indent="0">
              <a:buNone/>
              <a:defRPr sz="1400"/>
            </a:lvl8pPr>
            <a:lvl9pPr marL="3657038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D3FAE-B421-4BCA-A997-6B32439DBF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614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3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367C3-FB81-43B8-BBA4-49CCE7866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52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3" y="1535115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20" indent="0">
              <a:buNone/>
              <a:defRPr sz="1600" b="1"/>
            </a:lvl5pPr>
            <a:lvl6pPr marL="2285648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3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80" y="1535115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20" indent="0">
              <a:buNone/>
              <a:defRPr sz="1600" b="1"/>
            </a:lvl5pPr>
            <a:lvl6pPr marL="2285648" indent="0">
              <a:buNone/>
              <a:defRPr sz="1600" b="1"/>
            </a:lvl6pPr>
            <a:lvl7pPr marL="2742778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80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48223-0FC8-41C6-B934-7FAB6B168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561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D618-B383-4893-A844-7E5D20A74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65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14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F4784-87BB-47E9-95D1-6827927F2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632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20" indent="0">
              <a:buNone/>
              <a:defRPr sz="900"/>
            </a:lvl5pPr>
            <a:lvl6pPr marL="2285648" indent="0">
              <a:buNone/>
              <a:defRPr sz="900"/>
            </a:lvl6pPr>
            <a:lvl7pPr marL="2742778" indent="0">
              <a:buNone/>
              <a:defRPr sz="900"/>
            </a:lvl7pPr>
            <a:lvl8pPr marL="3199908" indent="0">
              <a:buNone/>
              <a:defRPr sz="900"/>
            </a:lvl8pPr>
            <a:lvl9pPr marL="365703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395F1-4355-44D1-BAF0-054EFEB4A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086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0" indent="0">
              <a:buNone/>
              <a:defRPr sz="2000"/>
            </a:lvl5pPr>
            <a:lvl6pPr marL="2285648" indent="0">
              <a:buNone/>
              <a:defRPr sz="2000"/>
            </a:lvl6pPr>
            <a:lvl7pPr marL="2742778" indent="0">
              <a:buNone/>
              <a:defRPr sz="2000"/>
            </a:lvl7pPr>
            <a:lvl8pPr marL="3199908" indent="0">
              <a:buNone/>
              <a:defRPr sz="2000"/>
            </a:lvl8pPr>
            <a:lvl9pPr marL="3657038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9" y="536734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0" indent="0">
              <a:buNone/>
              <a:defRPr sz="1000"/>
            </a:lvl3pPr>
            <a:lvl4pPr marL="1371390" indent="0">
              <a:buNone/>
              <a:defRPr sz="900"/>
            </a:lvl4pPr>
            <a:lvl5pPr marL="1828520" indent="0">
              <a:buNone/>
              <a:defRPr sz="900"/>
            </a:lvl5pPr>
            <a:lvl6pPr marL="2285648" indent="0">
              <a:buNone/>
              <a:defRPr sz="900"/>
            </a:lvl6pPr>
            <a:lvl7pPr marL="2742778" indent="0">
              <a:buNone/>
              <a:defRPr sz="900"/>
            </a:lvl7pPr>
            <a:lvl8pPr marL="3199908" indent="0">
              <a:buNone/>
              <a:defRPr sz="900"/>
            </a:lvl8pPr>
            <a:lvl9pPr marL="3657038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0AD90-7DA7-4278-86B5-CFD3EEC77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10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CE72-523C-4F5D-900A-5EFA72518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88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3" y="27465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6CB89-59E3-4FEE-B3DF-8CDDF5D8B0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32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F433-1CAE-477E-8C32-8B79F3033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52400"/>
            <a:ext cx="11176000" cy="990600"/>
          </a:xfrm>
        </p:spPr>
        <p:txBody>
          <a:bodyPr wrap="square" anchor="b">
            <a:normAutofit/>
          </a:bodyPr>
          <a:lstStyle>
            <a:lvl1pPr algn="ctr">
              <a:defRPr sz="6000">
                <a:solidFill>
                  <a:srgbClr val="9EE6FA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362E7-E657-4773-B0DE-8B661C3FD3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143000"/>
            <a:ext cx="11176000" cy="609600"/>
          </a:xfrm>
        </p:spPr>
        <p:txBody>
          <a:bodyPr wrap="square">
            <a:normAutofit/>
          </a:bodyPr>
          <a:lstStyle>
            <a:lvl1pPr marL="0" indent="0" algn="ctr">
              <a:buNone/>
              <a:defRPr sz="32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3F58B-1BB1-47AE-907D-015CB0E6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2608C-8BC9-475A-B4E3-59D77FB2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D608A-7B5D-4178-BB43-1CB2E2D5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842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D1A0-31A3-4EA7-8D84-828F8419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0A-FC17-437C-9A43-2BE933CC6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3CD50-0C67-4CA6-A288-14DD6526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9B2CE-FBA9-4F05-A590-D14307A7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68FE9-108E-4FD8-9E19-E80BDC2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159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9B1-A214-4D72-9629-CF61CC9E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09740"/>
            <a:ext cx="115824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02552-F2B8-401D-AF33-F60C94D6A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589465"/>
            <a:ext cx="11582400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D65D7-E5C9-4A2E-901B-D1B8F9360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573BE-5E4D-48CB-9F50-6AD9EBC2C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5BD73-F1E6-4A61-9094-5B079F86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09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A356-6F8C-480A-A714-90AC3674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4CE66-C769-4392-9D37-0C8888B2C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825625"/>
            <a:ext cx="5774267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6F996-2645-48F9-83AB-D75E4A585E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2933" y="1825625"/>
            <a:ext cx="5774267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2800F-7DB9-4F38-A156-AF2AC47C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B71F5-3D72-460D-81E8-747A59432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5438A-108C-4C6B-86A4-A441DDF1B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58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D0C6-B890-4CC8-845D-3124EF06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52400"/>
            <a:ext cx="11578167" cy="9906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4F85E-5E67-4BAC-9F99-0794F47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622425"/>
            <a:ext cx="5774267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E1950D-9FC6-45C6-B303-7E2DA51CF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4800" y="2270125"/>
            <a:ext cx="5774267" cy="3906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99DF54-A3E5-4D1A-B02F-79CC327A6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2933" y="1622425"/>
            <a:ext cx="5774267" cy="635000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09FD7-61A0-498E-A849-8FE26DC425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12933" y="2270125"/>
            <a:ext cx="5774267" cy="3906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A27EF-BF96-4C40-9DB3-748578737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C5B1C2-253A-4E54-B4F6-3964B576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685552-8B28-42ED-98B8-C088EDE89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04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334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5756D-E7A3-4F10-813F-3D1927E9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3A0DD-49A9-4590-8AC8-4A0AEF0F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D0FD0-7125-4F74-9EB4-C0DDBFB6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6834E-D582-453B-BC55-A96570268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25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4A91E-9A3E-44AD-8322-CB3578AB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8BABB-901B-4853-A951-242328766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91467-89AA-47CC-9921-435743B6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4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CBE3-7499-4604-BB77-94DCF77A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52400"/>
            <a:ext cx="11578167" cy="9906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3CAB-10F0-4B5A-917C-6D2F84155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511" y="1851025"/>
            <a:ext cx="7495823" cy="4351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E4C22-0A97-4D5A-B697-9E9DDE3CD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1" y="1851025"/>
            <a:ext cx="3764844" cy="4351338"/>
          </a:xfrm>
        </p:spPr>
        <p:txBody>
          <a:bodyPr tIns="8640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E9B5C8-BC4A-4122-B8D1-324E2D187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D4018-2C8E-4E13-815A-04988366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FD6A3-5ADC-4047-9EB4-8CF5AF4BD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0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F4D4E-0112-4388-9E28-74BBDBB5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52400"/>
            <a:ext cx="11578167" cy="990600"/>
          </a:xfrm>
        </p:spPr>
        <p:txBody>
          <a:bodyPr anchor="ctr">
            <a:noAutofit/>
          </a:bodyPr>
          <a:lstStyle>
            <a:lvl1pPr algn="l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90C37-339F-49EE-9872-381D65F67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600678" y="1825625"/>
            <a:ext cx="6990645" cy="3932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74E-7496-4B63-8D17-D81C7E064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2667" y="5783263"/>
            <a:ext cx="8466667" cy="424732"/>
          </a:xfrm>
        </p:spPr>
        <p:txBody>
          <a:bodyPr>
            <a:sp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89EFE-5D3D-45B1-91D2-32B90AD7A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75EBD-6E2C-4733-87AD-3A1B3B1C2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665FE-E926-431C-B6D7-8F659941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0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3344-9AB0-4610-B81D-30CA5469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6BF0F-6098-4BD5-B472-7ED76233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05B0D-6FF3-49AB-B363-5E22C8BF5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CBF87-0CE2-4CB0-BA36-2E6B56B84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5526C-E9AE-4F6A-8DC1-C048D090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613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5E2C9-501A-4B4D-92FB-1FDAB9FF2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8683D-983A-443D-8768-C42A6CDEB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AB092-9ED9-4D2C-A219-76771BC0F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72329-1DDB-4EFD-B18E-180334A8D4EF}" type="datetimeFigureOut">
              <a:rPr lang="en-US" smtClean="0"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A88D6-9D15-43C3-BAFF-DCC387777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33F9-8F57-4551-BF8F-9707D7ED9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17A0F-4821-4802-8EF4-96BC11F9F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3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82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71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80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60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2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54DF8-FD45-4C40-9A6B-FB8242D17809}" type="datetimeFigureOut">
              <a:rPr lang="ru-RU" smtClean="0"/>
              <a:t>09.12.2022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995C4-3859-49B4-AC05-5E9AA8A697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35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1028" name="Date Placeholder 3">
            <a:extLst>
              <a:ext uri="{FF2B5EF4-FFF2-40B4-BE49-F238E27FC236}">
                <a16:creationId xmlns:a16="http://schemas.microsoft.com/office/drawing/2014/main" id="{D1118E82-DFEE-49FB-A1FF-A423C5EB7E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/>
          <a:lstStyle>
            <a:lvl1pPr algn="l" eaLnBrk="1" hangingPunct="1">
              <a:buSzTx/>
              <a:defRPr sz="12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latin typeface="Arial"/>
                <a:ea typeface="+mn-ea"/>
                <a:sym typeface="Wingdings"/>
              </a:defRPr>
            </a:lvl1pPr>
          </a:lstStyle>
          <a:p>
            <a:pPr>
              <a:defRPr kumimoji="0" sz="12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r>
              <a:rPr lang="en-US"/>
              <a:t>Date of download:  mm/dd/yyyy</a:t>
            </a:r>
            <a:endParaRPr lang="en-US">
              <a:sym typeface="Wingdings" charset="2"/>
            </a:endParaRPr>
          </a:p>
        </p:txBody>
      </p:sp>
      <p:sp>
        <p:nvSpPr>
          <p:cNvPr id="1029" name="Footer Placeholder 4">
            <a:extLst>
              <a:ext uri="{FF2B5EF4-FFF2-40B4-BE49-F238E27FC236}">
                <a16:creationId xmlns:a16="http://schemas.microsoft.com/office/drawing/2014/main" id="{D572F5B1-0B6A-4DC8-B666-8E76E1D98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ru-RU"/>
              <a:t>Copyright © 2012 American Medical Association. All rights reserved.</a:t>
            </a:r>
          </a:p>
        </p:txBody>
      </p:sp>
      <p:sp>
        <p:nvSpPr>
          <p:cNvPr id="1030" name="Slide Number Placeholder 5">
            <a:extLst>
              <a:ext uri="{FF2B5EF4-FFF2-40B4-BE49-F238E27FC236}">
                <a16:creationId xmlns:a16="http://schemas.microsoft.com/office/drawing/2014/main" id="{50CF7E3B-59A9-425E-B125-4718E632C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SzTx/>
              <a:defRPr sz="12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898989"/>
                </a:solidFill>
                <a:sym typeface="Wingdings"/>
              </a:defRPr>
            </a:lvl1pPr>
          </a:lstStyle>
          <a:p>
            <a:pPr>
              <a:defRPr/>
            </a:pPr>
            <a:fld id="{CFED83B5-C5E8-4D13-9A7F-9D8346150107}" type="slidenum">
              <a:rPr lang="en-US" altLang="en-US"/>
              <a:pPr>
                <a:defRPr/>
              </a:pPr>
              <a:t>‹#›</a:t>
            </a:fld>
            <a:endParaRPr lang="en-US" altLang="en-US">
              <a:ln>
                <a:noFill/>
              </a:ln>
            </a:endParaRPr>
          </a:p>
        </p:txBody>
      </p:sp>
      <p:sp>
        <p:nvSpPr>
          <p:cNvPr id="1031" name="Date Placeholder 3"/>
          <p:cNvSpPr>
            <a:spLocks noChangeArrowheads="1"/>
          </p:cNvSpPr>
          <p:nvPr/>
        </p:nvSpPr>
        <p:spPr bwMode="auto">
          <a:xfrm>
            <a:off x="2540000" y="640080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ru-RU" sz="1200"/>
          </a:p>
        </p:txBody>
      </p:sp>
    </p:spTree>
    <p:extLst>
      <p:ext uri="{BB962C8B-B14F-4D97-AF65-F5344CB8AC3E}">
        <p14:creationId xmlns:p14="http://schemas.microsoft.com/office/powerpoint/2010/main" val="339557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buSzPct val="100000"/>
        <a:defRPr sz="4400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buSzPct val="100000"/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4F8EEB-1B0C-49B1-87A8-721A02E3C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6248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6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2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597025" indent="-2254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4225" indent="-22542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1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7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8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78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8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831AC-D821-4D45-86AE-9DF70C745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152400"/>
            <a:ext cx="11578167" cy="990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9F8B2-EC91-421F-9512-17A08B2B9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825625"/>
            <a:ext cx="11582400" cy="43513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3589-AF80-4982-BC15-2AD0A18D7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82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0000"/>
                </a:solidFill>
              </a:defRPr>
            </a:lvl1pPr>
          </a:lstStyle>
          <a:p>
            <a:fld id="{23D72329-1DDB-4EFD-B18E-180334A8D4EF}" type="datetimeFigureOut">
              <a:rPr lang="en-US" smtClean="0"/>
              <a:pPr/>
              <a:t>12/9/2022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A16D-7C57-4B41-BBF9-07B74CD68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382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00"/>
                </a:solidFill>
              </a:defRPr>
            </a:lvl1pPr>
          </a:lstStyle>
          <a:p>
            <a:r>
              <a:rPr lang="en-IN"/>
              <a:t>PowerPlugs Templates for PowerPoint Preview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4B4F6-58AD-4E4A-8C29-997EBD568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382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5DD17A0F-4821-4802-8EF4-96BC11F9F8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7549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43.png"/><Relationship Id="rId5" Type="http://schemas.openxmlformats.org/officeDocument/2006/relationships/tags" Target="../tags/tag41.xml"/><Relationship Id="rId10" Type="http://schemas.openxmlformats.org/officeDocument/2006/relationships/image" Target="../media/image42.png"/><Relationship Id="rId4" Type="http://schemas.openxmlformats.org/officeDocument/2006/relationships/tags" Target="../tags/tag40.xml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7.pn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12" Type="http://schemas.openxmlformats.org/officeDocument/2006/relationships/image" Target="../media/image7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image" Target="../media/image45.png"/><Relationship Id="rId5" Type="http://schemas.openxmlformats.org/officeDocument/2006/relationships/tags" Target="../tags/tag52.xml"/><Relationship Id="rId10" Type="http://schemas.openxmlformats.org/officeDocument/2006/relationships/image" Target="../media/image41.png"/><Relationship Id="rId4" Type="http://schemas.openxmlformats.org/officeDocument/2006/relationships/tags" Target="../tags/tag51.xml"/><Relationship Id="rId9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://www.elsevier.com/termsandcondition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1640" y="981202"/>
            <a:ext cx="8673220" cy="23876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az-Latn-AZ" b="1" dirty="0">
                <a:solidFill>
                  <a:srgbClr val="0070C0"/>
                </a:solidFill>
              </a:rPr>
              <a:t>Arterial hipertenziyanın müalicəsində yeniliklər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6669" y="4219399"/>
            <a:ext cx="8673220" cy="226460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Ə.</a:t>
            </a:r>
            <a:r>
              <a:rPr lang="az-Latn-AZ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Əliyev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adına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ADHTİ </a:t>
            </a:r>
          </a:p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T.e.d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. Prof. FESC, İ.İ. Mustafayev</a:t>
            </a: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AKC XI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milli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kongressi</a:t>
            </a:r>
            <a:endParaRPr lang="en-US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BAKI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10.12.2022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206" y="-147494"/>
            <a:ext cx="2517866" cy="3097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860" y="42328"/>
            <a:ext cx="1942852" cy="19428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94" y="142218"/>
            <a:ext cx="2208124" cy="1842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1772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435" y="365126"/>
            <a:ext cx="10932459" cy="101992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İlkin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demoqrafik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və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klinik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xarakteristikalar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281" y="1690687"/>
            <a:ext cx="5432613" cy="4902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47" y="1690687"/>
            <a:ext cx="5173956" cy="47702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5288" y="6581001"/>
            <a:ext cx="7061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 </a:t>
            </a:r>
            <a:r>
              <a:rPr lang="az-Latn-AZ" sz="1200" dirty="0"/>
              <a:t>,</a:t>
            </a:r>
            <a:r>
              <a:rPr lang="en-US" sz="1200" dirty="0"/>
              <a:t>DOI: 10.1016/S0140-6736(22)01786-X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6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846" y="698643"/>
            <a:ext cx="11704837" cy="53858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1248" y="6486514"/>
            <a:ext cx="7061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 </a:t>
            </a:r>
            <a:r>
              <a:rPr lang="az-Latn-AZ" sz="1200" dirty="0"/>
              <a:t>,</a:t>
            </a:r>
            <a:r>
              <a:rPr lang="en-US" sz="1200" dirty="0"/>
              <a:t>DOI: 10.1016/S0140-6736(22)01786-X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AC317A2-F28E-4BBA-BD82-2DD6BE9CD713}"/>
              </a:ext>
            </a:extLst>
          </p:cNvPr>
          <p:cNvSpPr/>
          <p:nvPr/>
        </p:nvSpPr>
        <p:spPr>
          <a:xfrm>
            <a:off x="2016579" y="604157"/>
            <a:ext cx="8311242" cy="1069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4400" b="1" dirty="0">
                <a:solidFill>
                  <a:schemeClr val="accent1">
                    <a:lumMod val="50000"/>
                  </a:schemeClr>
                </a:solidFill>
              </a:rPr>
              <a:t>EVDƏ ÖLÇÜLƏN SAT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5653560" y="79200"/>
            <a:ext cx="884880" cy="30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spc="-1">
                <a:solidFill>
                  <a:srgbClr val="FFFFFF"/>
                </a:solidFill>
                <a:latin typeface="Arial"/>
              </a:rPr>
              <a:t>Figure 2 </a:t>
            </a:r>
          </a:p>
        </p:txBody>
      </p:sp>
      <p:pic>
        <p:nvPicPr>
          <p:cNvPr id="53" name="Main graphic"/>
          <p:cNvPicPr/>
          <p:nvPr/>
        </p:nvPicPr>
        <p:blipFill>
          <a:blip r:embed="rId3"/>
          <a:stretch/>
        </p:blipFill>
        <p:spPr>
          <a:xfrm>
            <a:off x="2213030" y="2051640"/>
            <a:ext cx="6350040" cy="4291200"/>
          </a:xfrm>
          <a:prstGeom prst="rect">
            <a:avLst/>
          </a:prstGeom>
          <a:ln>
            <a:noFill/>
          </a:ln>
        </p:spPr>
      </p:pic>
      <p:sp>
        <p:nvSpPr>
          <p:cNvPr id="54" name="TextShape 2"/>
          <p:cNvSpPr txBox="1"/>
          <p:nvPr/>
        </p:nvSpPr>
        <p:spPr>
          <a:xfrm>
            <a:off x="2476560" y="647712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>
                <a:solidFill>
                  <a:srgbClr val="FFFFFF"/>
                </a:solidFill>
                <a:latin typeface="Arial"/>
              </a:rPr>
              <a:t>The Lancet</a:t>
            </a:r>
            <a:r>
              <a:rPr lang="en-US" sz="900" spc="-1">
                <a:solidFill>
                  <a:srgbClr val="FFFFFF"/>
                </a:solidFill>
                <a:latin typeface="Arial"/>
              </a:rPr>
              <a:t> 2022 4001417-1425DOI: (10.1016/S0140-6736(22)01786-X) </a:t>
            </a:r>
          </a:p>
        </p:txBody>
      </p:sp>
      <p:pic>
        <p:nvPicPr>
          <p:cNvPr id="56" name="Logo"/>
          <p:cNvPicPr/>
          <p:nvPr/>
        </p:nvPicPr>
        <p:blipFill>
          <a:blip r:embed="rId4"/>
          <a:stretch/>
        </p:blipFill>
        <p:spPr>
          <a:xfrm>
            <a:off x="290808" y="5945940"/>
            <a:ext cx="707760" cy="793800"/>
          </a:xfrm>
          <a:prstGeom prst="rect">
            <a:avLst/>
          </a:prstGeom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</a:t>
            </a:r>
            <a:r>
              <a:rPr lang="az-Latn-AZ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İ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</a:t>
            </a:r>
            <a:r>
              <a:rPr lang="az-Latn-AZ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İ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NC</a:t>
            </a:r>
            <a:r>
              <a:rPr lang="az-Latn-AZ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İ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</a:t>
            </a:r>
            <a:r>
              <a:rPr lang="az-Latn-AZ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İ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SON NÖQTƏLƏR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F41D60-D41E-47EE-8423-B6ABE0AB5C93}"/>
              </a:ext>
            </a:extLst>
          </p:cNvPr>
          <p:cNvSpPr/>
          <p:nvPr/>
        </p:nvSpPr>
        <p:spPr>
          <a:xfrm>
            <a:off x="2200138" y="6462741"/>
            <a:ext cx="7061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 </a:t>
            </a:r>
            <a:r>
              <a:rPr lang="az-Latn-AZ" sz="1200" dirty="0"/>
              <a:t>,</a:t>
            </a:r>
            <a:r>
              <a:rPr lang="en-US" sz="1200" dirty="0"/>
              <a:t>DOI: 10.1016/S0140-6736(22)01786-X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6512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759" y="161365"/>
            <a:ext cx="8386482" cy="64948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0543" y="253093"/>
            <a:ext cx="6923314" cy="710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4400" b="1" dirty="0">
                <a:solidFill>
                  <a:schemeClr val="accent1">
                    <a:lumMod val="50000"/>
                  </a:schemeClr>
                </a:solidFill>
              </a:rPr>
              <a:t>İKİNCİLİ SON NÖQTƏLƏR</a:t>
            </a:r>
            <a:endParaRPr lang="en-U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61CFB1-7886-466C-AD76-A1BA18A91672}"/>
              </a:ext>
            </a:extLst>
          </p:cNvPr>
          <p:cNvSpPr/>
          <p:nvPr/>
        </p:nvSpPr>
        <p:spPr>
          <a:xfrm>
            <a:off x="2086705" y="6582950"/>
            <a:ext cx="7061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 </a:t>
            </a:r>
            <a:r>
              <a:rPr lang="az-Latn-AZ" sz="1200" dirty="0"/>
              <a:t>,</a:t>
            </a:r>
            <a:r>
              <a:rPr lang="en-US" sz="1200" dirty="0"/>
              <a:t>DOI: 10.1016/S0140-6736(22)01786-X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973" y="509980"/>
            <a:ext cx="1138688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</a:rPr>
              <a:t>İlkin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az-Latn-AZ" sz="4000" b="1" dirty="0">
                <a:solidFill>
                  <a:srgbClr val="0070C0"/>
                </a:solidFill>
              </a:rPr>
              <a:t>qarışıq sonluqlar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və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ikincil</a:t>
            </a:r>
            <a:r>
              <a:rPr lang="az-Latn-AZ" sz="4000" b="1" dirty="0">
                <a:solidFill>
                  <a:srgbClr val="0070C0"/>
                </a:solidFill>
              </a:rPr>
              <a:t>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ürək-damar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və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ölüm</a:t>
            </a:r>
            <a:r>
              <a:rPr lang="en-US" sz="4000" b="1" dirty="0">
                <a:solidFill>
                  <a:srgbClr val="0070C0"/>
                </a:solidFill>
              </a:rPr>
              <a:t> n</a:t>
            </a:r>
            <a:r>
              <a:rPr lang="az-Latn-AZ" sz="4000" b="1" dirty="0">
                <a:solidFill>
                  <a:srgbClr val="0070C0"/>
                </a:solidFill>
              </a:rPr>
              <a:t>ə</a:t>
            </a:r>
            <a:r>
              <a:rPr lang="en-US" sz="4000" b="1" dirty="0" err="1">
                <a:solidFill>
                  <a:srgbClr val="0070C0"/>
                </a:solidFill>
              </a:rPr>
              <a:t>ticələri</a:t>
            </a:r>
            <a:r>
              <a:rPr lang="en-US" sz="4000" b="1" dirty="0">
                <a:solidFill>
                  <a:srgbClr val="0070C0"/>
                </a:solidFill>
              </a:rPr>
              <a:t> (</a:t>
            </a:r>
            <a:r>
              <a:rPr lang="az-Latn-AZ" sz="4000" b="1" dirty="0">
                <a:solidFill>
                  <a:srgbClr val="0070C0"/>
                </a:solidFill>
              </a:rPr>
              <a:t>İntention-to-treat poplyasiyası</a:t>
            </a:r>
            <a:r>
              <a:rPr lang="en-US" sz="4000" b="1" dirty="0">
                <a:solidFill>
                  <a:srgbClr val="0070C0"/>
                </a:solidFill>
              </a:rPr>
              <a:t>; n=21 104)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73" y="2019214"/>
            <a:ext cx="11272052" cy="406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29435" y="6161773"/>
            <a:ext cx="7061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 </a:t>
            </a:r>
            <a:r>
              <a:rPr lang="az-Latn-AZ" sz="1200" dirty="0"/>
              <a:t>,</a:t>
            </a:r>
            <a:r>
              <a:rPr lang="en-US" sz="1200" dirty="0"/>
              <a:t>DOI: 10.1016/S0140-6736(22)01786-X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3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910" y="1413897"/>
            <a:ext cx="6417891" cy="533716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7294" cy="1325563"/>
          </a:xfrm>
        </p:spPr>
        <p:txBody>
          <a:bodyPr>
            <a:noAutofit/>
          </a:bodyPr>
          <a:lstStyle/>
          <a:p>
            <a:pPr algn="ctr"/>
            <a:r>
              <a:rPr lang="az-Latn-AZ" sz="3600" b="1" dirty="0">
                <a:solidFill>
                  <a:schemeClr val="accent1">
                    <a:lumMod val="50000"/>
                  </a:schemeClr>
                </a:solidFill>
              </a:rPr>
              <a:t>Təhlükəsizlik analizinə cəlb olunmuş populyasiyada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(n=19628)</a:t>
            </a:r>
            <a:r>
              <a:rPr lang="az-Latn-AZ" sz="3600" b="1" dirty="0">
                <a:solidFill>
                  <a:schemeClr val="accent1">
                    <a:lumMod val="50000"/>
                  </a:schemeClr>
                </a:solidFill>
              </a:rPr>
              <a:t> yan təsirlər (simptomlar)</a:t>
            </a:r>
            <a:r>
              <a:rPr lang="en-US" sz="3200" b="1" dirty="0">
                <a:solidFill>
                  <a:srgbClr val="0070C0"/>
                </a:solidFill>
              </a:rPr>
              <a:t/>
            </a:r>
            <a:br>
              <a:rPr lang="en-US" sz="3200" b="1" dirty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5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" y="611704"/>
            <a:ext cx="4752601" cy="63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30227" y="3102192"/>
            <a:ext cx="664750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2800" b="1" dirty="0">
                <a:solidFill>
                  <a:srgbClr val="0070C0"/>
                </a:solidFill>
              </a:rPr>
              <a:t>Zəif cəhətləri</a:t>
            </a:r>
            <a:r>
              <a:rPr lang="en-US" dirty="0"/>
              <a:t>	</a:t>
            </a:r>
            <a:endParaRPr lang="az-Latn-AZ" dirty="0"/>
          </a:p>
          <a:p>
            <a:r>
              <a:rPr lang="az-Latn-AZ" dirty="0"/>
              <a:t>• </a:t>
            </a:r>
            <a:r>
              <a:rPr lang="az-Latn-AZ" sz="2400" dirty="0"/>
              <a:t>Seçim iştirakçılar tərəfindən olması</a:t>
            </a:r>
            <a:endParaRPr lang="en-US" sz="2400" dirty="0"/>
          </a:p>
          <a:p>
            <a:r>
              <a:rPr lang="en-US" sz="2400" dirty="0"/>
              <a:t>–</a:t>
            </a:r>
            <a:r>
              <a:rPr lang="az-Latn-AZ" sz="2400" dirty="0"/>
              <a:t> Çox güman ki, sağlamlıqları ilə daha maraqlı ola bilmələri</a:t>
            </a:r>
          </a:p>
          <a:p>
            <a:r>
              <a:rPr lang="en-US" sz="2400" dirty="0"/>
              <a:t>–</a:t>
            </a:r>
            <a:r>
              <a:rPr lang="az-Latn-AZ" sz="2400" dirty="0"/>
              <a:t> Savadlılıq</a:t>
            </a:r>
            <a:endParaRPr lang="en-US" sz="2400" dirty="0"/>
          </a:p>
          <a:p>
            <a:r>
              <a:rPr lang="en-US" sz="2400" dirty="0"/>
              <a:t>•</a:t>
            </a:r>
            <a:r>
              <a:rPr lang="az-Latn-AZ" sz="2400" dirty="0"/>
              <a:t> Aşağı qərar verilmiş hadisə tezliyi</a:t>
            </a:r>
            <a:endParaRPr lang="en-US" sz="2400" dirty="0"/>
          </a:p>
          <a:p>
            <a:r>
              <a:rPr lang="en-US" sz="2400" dirty="0"/>
              <a:t>–</a:t>
            </a:r>
            <a:r>
              <a:rPr lang="az-Latn-AZ" sz="2400" dirty="0"/>
              <a:t> Xəstə sayının ikiqat artırılmasına rəğmən uzunmüddətli tədqiat</a:t>
            </a:r>
            <a:endParaRPr lang="en-US" sz="2400" dirty="0"/>
          </a:p>
          <a:p>
            <a:r>
              <a:rPr lang="en-US" sz="2400" dirty="0"/>
              <a:t>•</a:t>
            </a:r>
            <a:r>
              <a:rPr lang="az-Latn-AZ" sz="2400" dirty="0"/>
              <a:t> Doza vaxtlarına ciddi riayət olunmaması</a:t>
            </a:r>
            <a:endParaRPr lang="en-US" sz="2400" dirty="0"/>
          </a:p>
          <a:p>
            <a:r>
              <a:rPr lang="en-US" sz="2400" dirty="0"/>
              <a:t>–</a:t>
            </a:r>
            <a:r>
              <a:rPr lang="az-Latn-AZ" sz="2400" dirty="0"/>
              <a:t> Mətbuatda işıqlandırılmasında müxtəlifik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87647" y="178759"/>
            <a:ext cx="67452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2800" b="1" dirty="0">
                <a:solidFill>
                  <a:srgbClr val="0070C0"/>
                </a:solidFill>
              </a:rPr>
              <a:t>Tədqiqatın güclü cəhətləri</a:t>
            </a:r>
          </a:p>
          <a:p>
            <a:r>
              <a:rPr lang="en-US" sz="2400" dirty="0"/>
              <a:t>•</a:t>
            </a:r>
            <a:r>
              <a:rPr lang="az-Latn-AZ" sz="2400" dirty="0"/>
              <a:t> </a:t>
            </a:r>
            <a:r>
              <a:rPr lang="en-US" sz="2400" dirty="0" err="1"/>
              <a:t>Pra</a:t>
            </a:r>
            <a:r>
              <a:rPr lang="az-Latn-AZ" sz="2400" dirty="0"/>
              <a:t>q</a:t>
            </a:r>
            <a:r>
              <a:rPr lang="en-US" sz="2400" dirty="0" err="1"/>
              <a:t>mati</a:t>
            </a:r>
            <a:r>
              <a:rPr lang="az-Latn-AZ" sz="2400" dirty="0"/>
              <a:t>klik</a:t>
            </a:r>
            <a:endParaRPr lang="en-US" sz="2400" dirty="0"/>
          </a:p>
          <a:p>
            <a:r>
              <a:rPr lang="en-US" sz="2400" dirty="0"/>
              <a:t>•</a:t>
            </a:r>
            <a:r>
              <a:rPr lang="az-Latn-AZ" sz="2400" dirty="0"/>
              <a:t> Mərkəzləşdirilməmiş</a:t>
            </a:r>
            <a:endParaRPr lang="en-US" sz="2400" dirty="0"/>
          </a:p>
          <a:p>
            <a:r>
              <a:rPr lang="en-US" sz="2400" dirty="0"/>
              <a:t>•</a:t>
            </a:r>
            <a:r>
              <a:rPr lang="az-Latn-AZ" sz="2400" dirty="0"/>
              <a:t> Geniş</a:t>
            </a:r>
            <a:endParaRPr lang="en-US" sz="2400" dirty="0"/>
          </a:p>
          <a:p>
            <a:r>
              <a:rPr lang="en-US" sz="2400" dirty="0"/>
              <a:t>•</a:t>
            </a:r>
            <a:r>
              <a:rPr lang="az-Latn-AZ" sz="2400" dirty="0"/>
              <a:t> Uzun müddətli təqib</a:t>
            </a:r>
            <a:endParaRPr lang="en-US" sz="2400" dirty="0"/>
          </a:p>
          <a:p>
            <a:r>
              <a:rPr lang="en-US" sz="2400" dirty="0"/>
              <a:t>•</a:t>
            </a:r>
            <a:r>
              <a:rPr lang="az-Latn-AZ" sz="2400" dirty="0"/>
              <a:t> İştirakçıları tədqiqatda yaxşı saxlamaq</a:t>
            </a:r>
            <a:endParaRPr lang="en-US" sz="2400" dirty="0"/>
          </a:p>
          <a:p>
            <a:r>
              <a:rPr lang="en-US" sz="2400" dirty="0"/>
              <a:t>•</a:t>
            </a:r>
            <a:r>
              <a:rPr lang="az-Latn-AZ" sz="2400" dirty="0"/>
              <a:t> </a:t>
            </a:r>
            <a:r>
              <a:rPr lang="en-US" sz="2400" dirty="0"/>
              <a:t>Record-Linkage</a:t>
            </a:r>
          </a:p>
          <a:p>
            <a:r>
              <a:rPr lang="en-US" sz="2400" dirty="0"/>
              <a:t>•</a:t>
            </a:r>
            <a:r>
              <a:rPr lang="az-Latn-AZ" sz="2400" dirty="0"/>
              <a:t> Araşdırılan son nöqtələr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415" y="36599"/>
            <a:ext cx="1757585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Summary of TIME study resul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3730" y="2452249"/>
            <a:ext cx="4687552" cy="329320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az-Latn-AZ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Xülasə: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ntihipertenziv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dərmanların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axşam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qəbulu ilə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səhər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qəbulu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arasında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əsas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ürək-damar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hadisələri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baxımından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fərq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yoxdur.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Xəstələrə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təyin olunan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istənilən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arzuolunmaz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təsirləri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minimuma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endirən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antihipertenziv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dərman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ları onlar üçün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əlverişli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vaxtda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müntəzəm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qəbul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etmələri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tövsiyə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oluna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bilər</a:t>
            </a:r>
            <a:r>
              <a:rPr lang="az-Latn-A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AHD ax</a:t>
            </a:r>
            <a:r>
              <a:rPr lang="az-Latn-AZ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şam qəbulu təhlükəli deyl.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24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484" cy="68580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622202" y="1424380"/>
            <a:ext cx="6470210" cy="3048031"/>
          </a:xfrm>
        </p:spPr>
        <p:txBody>
          <a:bodyPr>
            <a:normAutofit/>
          </a:bodyPr>
          <a:lstStyle/>
          <a:p>
            <a:pPr algn="ctr"/>
            <a:r>
              <a:rPr lang="az-Latn-AZ" b="1" dirty="0">
                <a:solidFill>
                  <a:schemeClr val="accent5">
                    <a:lumMod val="50000"/>
                  </a:schemeClr>
                </a:solidFill>
              </a:rPr>
              <a:t>Tip 2 şəkərli diabetli xəstələrdə intensiv antihipertenziv mülicənin faydası varmı?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128" y="164786"/>
            <a:ext cx="2812872" cy="9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429" y="87980"/>
            <a:ext cx="6020553" cy="1665838"/>
          </a:xfrm>
        </p:spPr>
        <p:txBody>
          <a:bodyPr/>
          <a:lstStyle/>
          <a:p>
            <a:pPr algn="ctr"/>
            <a:r>
              <a:rPr lang="az-Latn-AZ" sz="2800" b="1" dirty="0">
                <a:solidFill>
                  <a:srgbClr val="0070C0"/>
                </a:solidFill>
              </a:rPr>
              <a:t>AT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nəzarət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qrupu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və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az-Latn-AZ" sz="2800" b="1" dirty="0">
                <a:solidFill>
                  <a:srgbClr val="0070C0"/>
                </a:solidFill>
              </a:rPr>
              <a:t>q</a:t>
            </a:r>
            <a:r>
              <a:rPr lang="en-US" sz="2800" b="1" dirty="0">
                <a:solidFill>
                  <a:srgbClr val="0070C0"/>
                </a:solidFill>
              </a:rPr>
              <a:t>li</a:t>
            </a:r>
            <a:r>
              <a:rPr lang="az-Latn-AZ" sz="2800" b="1" dirty="0">
                <a:solidFill>
                  <a:srgbClr val="0070C0"/>
                </a:solidFill>
              </a:rPr>
              <a:t>k</a:t>
            </a:r>
            <a:r>
              <a:rPr lang="en-US" sz="2800" b="1" dirty="0" err="1">
                <a:solidFill>
                  <a:srgbClr val="0070C0"/>
                </a:solidFill>
              </a:rPr>
              <a:t>emik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nəzarət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qrupu</a:t>
            </a:r>
            <a:r>
              <a:rPr lang="az-Latn-AZ" sz="2800" b="1" dirty="0">
                <a:solidFill>
                  <a:srgbClr val="0070C0"/>
                </a:solidFill>
              </a:rPr>
              <a:t>nda</a:t>
            </a:r>
            <a:r>
              <a:rPr lang="en-US" sz="2800" b="1" dirty="0">
                <a:solidFill>
                  <a:srgbClr val="0070C0"/>
                </a:solidFill>
              </a:rPr>
              <a:t> Kaplan-Meier </a:t>
            </a:r>
            <a:r>
              <a:rPr lang="en-US" sz="2800" b="1" dirty="0" err="1">
                <a:solidFill>
                  <a:srgbClr val="0070C0"/>
                </a:solidFill>
              </a:rPr>
              <a:t>əyriləri</a:t>
            </a:r>
            <a:r>
              <a:rPr lang="en-US" sz="2800" b="1" dirty="0">
                <a:solidFill>
                  <a:srgbClr val="0070C0"/>
                </a:solidFill>
              </a:rPr>
              <a:t>. </a:t>
            </a:r>
            <a:r>
              <a:rPr lang="en-US" sz="2800" b="1" dirty="0" smtClean="0">
                <a:solidFill>
                  <a:srgbClr val="0070C0"/>
                </a:solidFill>
              </a:rPr>
              <a:t/>
            </a:r>
            <a:br>
              <a:rPr lang="en-US" sz="2800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(</a:t>
            </a:r>
            <a:r>
              <a:rPr lang="en-US" sz="2800" b="1" dirty="0">
                <a:solidFill>
                  <a:srgbClr val="0070C0"/>
                </a:solidFill>
              </a:rPr>
              <a:t>A) </a:t>
            </a:r>
            <a:r>
              <a:rPr lang="en-US" sz="2800" b="1" dirty="0" err="1">
                <a:solidFill>
                  <a:srgbClr val="0070C0"/>
                </a:solidFill>
              </a:rPr>
              <a:t>Standart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az-Latn-AZ" sz="2800" b="1" dirty="0" err="1">
                <a:solidFill>
                  <a:srgbClr val="0070C0"/>
                </a:solidFill>
              </a:rPr>
              <a:t>q</a:t>
            </a:r>
            <a:r>
              <a:rPr lang="en-US" sz="2800" b="1" dirty="0">
                <a:solidFill>
                  <a:srgbClr val="0070C0"/>
                </a:solidFill>
              </a:rPr>
              <a:t>li</a:t>
            </a:r>
            <a:r>
              <a:rPr lang="az-Latn-AZ" sz="2800" b="1" dirty="0">
                <a:solidFill>
                  <a:srgbClr val="0070C0"/>
                </a:solidFill>
              </a:rPr>
              <a:t>k</a:t>
            </a:r>
            <a:r>
              <a:rPr lang="en-US" sz="2800" b="1" dirty="0" err="1">
                <a:solidFill>
                  <a:srgbClr val="0070C0"/>
                </a:solidFill>
              </a:rPr>
              <a:t>emik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müalicə</a:t>
            </a:r>
            <a:r>
              <a:rPr lang="en-US" sz="2800" b="1" dirty="0">
                <a:solidFill>
                  <a:srgbClr val="0070C0"/>
                </a:solidFill>
              </a:rPr>
              <a:t>; </a:t>
            </a:r>
            <a:r>
              <a:rPr lang="en-US" sz="2800" b="1" dirty="0" smtClean="0">
                <a:solidFill>
                  <a:srgbClr val="0070C0"/>
                </a:solidFill>
              </a:rPr>
              <a:t/>
            </a:r>
            <a:br>
              <a:rPr lang="en-US" sz="2800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70C0"/>
                </a:solidFill>
              </a:rPr>
              <a:t>(</a:t>
            </a:r>
            <a:r>
              <a:rPr lang="en-US" sz="2800" b="1" dirty="0">
                <a:solidFill>
                  <a:srgbClr val="0070C0"/>
                </a:solidFill>
              </a:rPr>
              <a:t>B) </a:t>
            </a:r>
            <a:r>
              <a:rPr lang="en-US" sz="2800" b="1" dirty="0" err="1">
                <a:solidFill>
                  <a:srgbClr val="0070C0"/>
                </a:solidFill>
              </a:rPr>
              <a:t>intensiv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az-Latn-AZ" sz="2800" b="1" dirty="0">
                <a:solidFill>
                  <a:srgbClr val="0070C0"/>
                </a:solidFill>
              </a:rPr>
              <a:t>q</a:t>
            </a:r>
            <a:r>
              <a:rPr lang="en-US" sz="2800" b="1" dirty="0">
                <a:solidFill>
                  <a:srgbClr val="0070C0"/>
                </a:solidFill>
              </a:rPr>
              <a:t>li</a:t>
            </a:r>
            <a:r>
              <a:rPr lang="az-Latn-AZ" sz="2800" b="1" dirty="0">
                <a:solidFill>
                  <a:srgbClr val="0070C0"/>
                </a:solidFill>
              </a:rPr>
              <a:t>k</a:t>
            </a:r>
            <a:r>
              <a:rPr lang="en-US" sz="2800" b="1" dirty="0" err="1">
                <a:solidFill>
                  <a:srgbClr val="0070C0"/>
                </a:solidFill>
              </a:rPr>
              <a:t>emik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müalicə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81" y="87980"/>
            <a:ext cx="4562948" cy="1665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01" y="1753818"/>
            <a:ext cx="5281389" cy="42031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046" y="1753818"/>
            <a:ext cx="5149907" cy="41014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1275" y="5956992"/>
            <a:ext cx="116699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Qeyd: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Əyrilərin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altında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kölgələnmiş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sahə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məhdud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orta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sağ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qalma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müddətini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standart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üçün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mavi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xətti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və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intensiv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qan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təzyiqinə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üçün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qırmızı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xətti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təmsil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edir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Qeyd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edək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, (B)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bəndində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intensiv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gli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k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emik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müalicə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kohortu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ilə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proporsional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təhlükə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fərziyyəsinin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pozulması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var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9077" y="6581001"/>
            <a:ext cx="6096000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BMJ Open 2021;11:e050335. doi:10.1136/bmjopen-2021-050335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7412" y="3586629"/>
            <a:ext cx="5616166" cy="147732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tandart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az-Latn-AZ" dirty="0" err="1">
                <a:solidFill>
                  <a:prstClr val="white"/>
                </a:solidFill>
                <a:latin typeface="Arial"/>
                <a:cs typeface="Arial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li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k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emik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alan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xəstələr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üçün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intensiv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qan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təzyiqinə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strategiyası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standart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qan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təzyiqinə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strategiyası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ilə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müqayisədə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ilk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böyük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ürək-damar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hadisəsini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orta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hesabla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ərzində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28,1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gün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(0,4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ilə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55,9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gün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arasında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)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gecikdirdi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..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51684" y="3586629"/>
            <a:ext cx="6040316" cy="1477328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Əksinə, 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ntensiv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az-Latn-AZ" dirty="0">
                <a:solidFill>
                  <a:prstClr val="white"/>
                </a:solidFill>
                <a:latin typeface="Arial"/>
                <a:cs typeface="Arial"/>
              </a:rPr>
              <a:t>q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li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k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emik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alan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xəstələr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üçün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intensiv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qan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təzyiqinə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strategiyası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standart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qan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təzyiqinə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nəzarət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strategiyası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ilə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müqayisədə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il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ərzində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orta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hesabla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25,2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gün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(52,3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gündən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1,9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günə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qədər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) ilk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böyük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ürək-damar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hadisəsinə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qədər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olan vaxtı tezləşdirdi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7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6923" y="497540"/>
            <a:ext cx="10378154" cy="561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909" y="77119"/>
            <a:ext cx="10112722" cy="950788"/>
          </a:xfrm>
        </p:spPr>
        <p:txBody>
          <a:bodyPr>
            <a:noAutofit/>
          </a:bodyPr>
          <a:lstStyle/>
          <a:p>
            <a:pPr algn="ctr"/>
            <a:r>
              <a:rPr lang="az-Latn-AZ" sz="3200" b="1" dirty="0">
                <a:solidFill>
                  <a:srgbClr val="0070C0"/>
                </a:solidFill>
              </a:rPr>
              <a:t>Sub qruplarda AT müalicə strategiyasına görə m</a:t>
            </a:r>
            <a:r>
              <a:rPr lang="en-US" sz="3200" b="1" dirty="0" err="1">
                <a:solidFill>
                  <a:srgbClr val="0070C0"/>
                </a:solidFill>
              </a:rPr>
              <a:t>əhdud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orta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sağ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qalma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müddəti</a:t>
            </a:r>
            <a:r>
              <a:rPr lang="az-Latn-AZ" sz="3200" b="1" dirty="0">
                <a:solidFill>
                  <a:srgbClr val="0070C0"/>
                </a:solidFill>
              </a:rPr>
              <a:t> (</a:t>
            </a:r>
            <a:r>
              <a:rPr lang="en-US" sz="3200" b="1" dirty="0">
                <a:solidFill>
                  <a:srgbClr val="0070C0"/>
                </a:solidFill>
              </a:rPr>
              <a:t>RMST</a:t>
            </a:r>
            <a:r>
              <a:rPr lang="az-Latn-AZ" sz="3200" b="1" dirty="0">
                <a:solidFill>
                  <a:srgbClr val="0070C0"/>
                </a:solidFill>
              </a:rPr>
              <a:t>-restricted mean survival time)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337" y="1071975"/>
            <a:ext cx="7333509" cy="5354730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590091" y="2930247"/>
            <a:ext cx="6096000" cy="2308324"/>
          </a:xfrm>
          <a:prstGeom prst="rect">
            <a:avLst/>
          </a:prstGeom>
          <a:solidFill>
            <a:srgbClr val="002060"/>
          </a:solidFill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az-Latn-AZ" sz="2400" b="1" dirty="0">
                <a:solidFill>
                  <a:schemeClr val="bg1"/>
                </a:solidFill>
              </a:rPr>
              <a:t>Nətcə: AT intensiv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müalicəsi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standart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gli</a:t>
            </a:r>
            <a:r>
              <a:rPr lang="az-Latn-AZ" sz="2400" b="1" dirty="0">
                <a:solidFill>
                  <a:schemeClr val="bg1"/>
                </a:solidFill>
              </a:rPr>
              <a:t>k</a:t>
            </a:r>
            <a:r>
              <a:rPr lang="en-US" sz="2400" b="1" dirty="0" err="1">
                <a:solidFill>
                  <a:schemeClr val="bg1"/>
                </a:solidFill>
              </a:rPr>
              <a:t>emik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müalicə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alan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koqnitiv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pozğunluğu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olmayan</a:t>
            </a:r>
            <a:r>
              <a:rPr lang="en-US" sz="2400" b="1" dirty="0">
                <a:solidFill>
                  <a:schemeClr val="bg1"/>
                </a:solidFill>
              </a:rPr>
              <a:t> tip 2 </a:t>
            </a:r>
            <a:r>
              <a:rPr lang="en-US" sz="2400" b="1" dirty="0" err="1">
                <a:solidFill>
                  <a:schemeClr val="bg1"/>
                </a:solidFill>
              </a:rPr>
              <a:t>diabetli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xəstələrdə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ölüm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və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ürək-damar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hadisələrini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azalda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bilər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9077" y="6581001"/>
            <a:ext cx="6096000" cy="276999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BMJ Open 2021;11:e050335. doi:10.1136/bmjopen-2021-050335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6041877" y="2315910"/>
            <a:ext cx="982766" cy="23928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59110" y="5862413"/>
            <a:ext cx="1606609" cy="23928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122" y="287542"/>
            <a:ext cx="10034935" cy="209254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Sol m</a:t>
            </a:r>
            <a:r>
              <a:rPr lang="az-Latn-AZ" dirty="0">
                <a:solidFill>
                  <a:srgbClr val="0070C0"/>
                </a:solidFill>
              </a:rPr>
              <a:t>ə</a:t>
            </a:r>
            <a:r>
              <a:rPr lang="en-US" dirty="0">
                <a:solidFill>
                  <a:srgbClr val="0070C0"/>
                </a:solidFill>
              </a:rPr>
              <a:t>d</a:t>
            </a:r>
            <a:r>
              <a:rPr lang="az-Latn-AZ" dirty="0">
                <a:solidFill>
                  <a:srgbClr val="0070C0"/>
                </a:solidFill>
              </a:rPr>
              <a:t>ə</a:t>
            </a:r>
            <a:r>
              <a:rPr lang="en-US" dirty="0" err="1">
                <a:solidFill>
                  <a:srgbClr val="0070C0"/>
                </a:solidFill>
              </a:rPr>
              <a:t>ciyin</a:t>
            </a:r>
            <a:r>
              <a:rPr lang="en-US" dirty="0">
                <a:solidFill>
                  <a:srgbClr val="0070C0"/>
                </a:solidFill>
              </a:rPr>
              <a:t> b</a:t>
            </a:r>
            <a:r>
              <a:rPr lang="az-Latn-AZ" dirty="0">
                <a:solidFill>
                  <a:srgbClr val="0070C0"/>
                </a:solidFill>
              </a:rPr>
              <a:t>ədxassəli hipertrofiyası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err="1" smtClean="0">
                <a:solidFill>
                  <a:srgbClr val="0070C0"/>
                </a:solidFill>
              </a:rPr>
              <a:t>olan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xəstələrdə</a:t>
            </a:r>
            <a:r>
              <a:rPr lang="en-US" dirty="0">
                <a:solidFill>
                  <a:srgbClr val="0070C0"/>
                </a:solidFill>
              </a:rPr>
              <a:t> SAT </a:t>
            </a:r>
            <a:r>
              <a:rPr lang="en-US" dirty="0" err="1">
                <a:solidFill>
                  <a:srgbClr val="0070C0"/>
                </a:solidFill>
              </a:rPr>
              <a:t>intensiv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endirilməsinin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standartla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müqayisəsi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11" y="2366983"/>
            <a:ext cx="6406496" cy="4789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43529" y="3305369"/>
            <a:ext cx="5606042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mədəciyin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hipertrofiyası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nın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(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SMH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miokard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zədələnməsini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və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neyrohormonal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stressi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əks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etdirən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ürək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biomarkerlərinin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yüksəlməsi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ilə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birlikdə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olması bədxassəli SMH kimi dəyərləndirilir və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ürək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çatışmazlığı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və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ölüm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üçün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yüksək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risklə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assosiasiya olunur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.</a:t>
            </a:r>
            <a:r>
              <a:rPr kumimoji="0" lang="az-Latn-AZ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cs typeface="Arial"/>
              </a:rPr>
              <a:t> SPRİNT subalizi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944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055" y="274638"/>
            <a:ext cx="10163515" cy="1143000"/>
          </a:xfrm>
        </p:spPr>
        <p:txBody>
          <a:bodyPr/>
          <a:lstStyle/>
          <a:p>
            <a:r>
              <a:rPr lang="az-Latn-AZ" sz="3200" b="1" dirty="0">
                <a:solidFill>
                  <a:schemeClr val="accent1">
                    <a:lumMod val="75000"/>
                  </a:schemeClr>
                </a:solidFill>
              </a:rPr>
              <a:t>Sol mədəciyin bədxassəli hipertrofiyası olan </a:t>
            </a:r>
            <a:r>
              <a:rPr lang="az-Latn-AZ" sz="3200" b="1" dirty="0" smtClean="0">
                <a:solidFill>
                  <a:schemeClr val="accent1">
                    <a:lumMod val="75000"/>
                  </a:schemeClr>
                </a:solidFill>
              </a:rPr>
              <a:t>xəstələrdə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az-Latn-AZ" sz="32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z-Latn-AZ" sz="3200" b="1" dirty="0">
                <a:solidFill>
                  <a:schemeClr val="accent1">
                    <a:lumMod val="75000"/>
                  </a:schemeClr>
                </a:solidFill>
              </a:rPr>
              <a:t>SAT intensiv endirilməsinin standartla müqayisəsi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418" y="1580973"/>
            <a:ext cx="9915485" cy="5161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071" y="-53888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6351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563579"/>
            <a:ext cx="12086376" cy="749627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39799" y="1086311"/>
            <a:ext cx="6572440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AT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nəzarətin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paradiqmi</a:t>
            </a:r>
            <a:r>
              <a:rPr kumimoji="0" lang="az-Latn-AZ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z-Latn-AZ" sz="4400" b="1" dirty="0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Kumulyatv SAT </a:t>
            </a:r>
            <a:r>
              <a:rPr lang="az-Latn-AZ" sz="4400" b="1" dirty="0" smtClean="0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yükü</a:t>
            </a:r>
            <a:r>
              <a:rPr lang="en-US" sz="4400" b="1" dirty="0" smtClean="0">
                <a:solidFill>
                  <a:srgbClr val="4BACC6">
                    <a:lumMod val="50000"/>
                  </a:srgbClr>
                </a:solidFill>
                <a:latin typeface="Arial"/>
                <a:cs typeface="Arial"/>
              </a:rPr>
              <a:t>.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042" y="-117310"/>
            <a:ext cx="1852943" cy="657052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827135" y="4372824"/>
            <a:ext cx="7685784" cy="2009869"/>
          </a:xfrm>
          <a:prstGeom prst="rect">
            <a:avLst/>
          </a:prstGeom>
          <a:solidFill>
            <a:srgbClr val="C00000"/>
          </a:solidFill>
          <a:ln w="381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Kümül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y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ati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v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S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yükü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24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aylıq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müşahidə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müddəti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ərzində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bütün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ölçülmüş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S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əyri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lik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altındakı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dəyərləri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≥130 mm Hg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olan halların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SAT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dəyərləri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normal olan hallara nisbəti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kimi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müəyyən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edilmişdir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rial"/>
              </a:rPr>
              <a:t>.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77209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-171450"/>
            <a:ext cx="8229600" cy="1143000"/>
          </a:xfrm>
        </p:spPr>
        <p:txBody>
          <a:bodyPr/>
          <a:lstStyle/>
          <a:p>
            <a:pPr eaLnBrk="1" hangingPunct="1"/>
            <a:r>
              <a:rPr lang="az-Latn-AZ" altLang="ru-RU" sz="4000" dirty="0"/>
              <a:t>AT nəzarətin paradiqmi</a:t>
            </a:r>
            <a:endParaRPr lang="ru-RU" altLang="ru-RU" sz="4000" dirty="0"/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4945063" y="6173788"/>
            <a:ext cx="2374900" cy="4619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 nəzarət</a:t>
            </a: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72" name="Text Box 4"/>
          <p:cNvSpPr txBox="1">
            <a:spLocks noChangeArrowheads="1"/>
          </p:cNvSpPr>
          <p:nvPr/>
        </p:nvSpPr>
        <p:spPr bwMode="auto">
          <a:xfrm>
            <a:off x="3984626" y="4778376"/>
            <a:ext cx="4321175" cy="830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Təkcə DAT deyil, həm də SAT nəzarəti vacibdir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73" name="Text Box 5"/>
          <p:cNvSpPr txBox="1">
            <a:spLocks noChangeArrowheads="1"/>
          </p:cNvSpPr>
          <p:nvPr/>
        </p:nvSpPr>
        <p:spPr bwMode="auto">
          <a:xfrm>
            <a:off x="6477000" y="1066800"/>
            <a:ext cx="4038600" cy="1200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Mərkəzi AT nəzarətin vacibliyi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3505200" y="3000375"/>
            <a:ext cx="4751388" cy="1200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 nəzarət çətindir, lakin vacibdir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b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</a:t>
            </a:r>
            <a:r>
              <a:rPr kumimoji="0" lang="ru-RU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z-Latn-AZ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 rolu və orta AT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75" name="AutoShape 7"/>
          <p:cNvSpPr>
            <a:spLocks noChangeArrowheads="1"/>
          </p:cNvSpPr>
          <p:nvPr/>
        </p:nvSpPr>
        <p:spPr bwMode="auto">
          <a:xfrm>
            <a:off x="5943600" y="5715000"/>
            <a:ext cx="223838" cy="450850"/>
          </a:xfrm>
          <a:prstGeom prst="upArrow">
            <a:avLst>
              <a:gd name="adj1" fmla="val 50000"/>
              <a:gd name="adj2" fmla="val 50354"/>
            </a:avLst>
          </a:pr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6" tIns="45713" rIns="91426" bIns="4571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76" name="AutoShape 8"/>
          <p:cNvSpPr>
            <a:spLocks noChangeArrowheads="1"/>
          </p:cNvSpPr>
          <p:nvPr/>
        </p:nvSpPr>
        <p:spPr bwMode="auto">
          <a:xfrm>
            <a:off x="5943600" y="4237038"/>
            <a:ext cx="223838" cy="487362"/>
          </a:xfrm>
          <a:prstGeom prst="upArrow">
            <a:avLst>
              <a:gd name="adj1" fmla="val 50000"/>
              <a:gd name="adj2" fmla="val 54432"/>
            </a:avLst>
          </a:pr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6" tIns="45713" rIns="91426" bIns="4571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77" name="AutoShape 9"/>
          <p:cNvSpPr>
            <a:spLocks noChangeArrowheads="1"/>
          </p:cNvSpPr>
          <p:nvPr/>
        </p:nvSpPr>
        <p:spPr bwMode="auto">
          <a:xfrm>
            <a:off x="4876800" y="2362200"/>
            <a:ext cx="292100" cy="560388"/>
          </a:xfrm>
          <a:prstGeom prst="upArrow">
            <a:avLst>
              <a:gd name="adj1" fmla="val 50000"/>
              <a:gd name="adj2" fmla="val 47962"/>
            </a:avLst>
          </a:pr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6" tIns="45713" rIns="91426" bIns="4571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78" name="Text Box 10"/>
          <p:cNvSpPr txBox="1">
            <a:spLocks noChangeArrowheads="1"/>
          </p:cNvSpPr>
          <p:nvPr/>
        </p:nvSpPr>
        <p:spPr bwMode="auto">
          <a:xfrm>
            <a:off x="1447800" y="1484313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2007</a:t>
            </a: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il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8779" name="Text Box 11"/>
          <p:cNvSpPr txBox="1">
            <a:spLocks noChangeArrowheads="1"/>
          </p:cNvSpPr>
          <p:nvPr/>
        </p:nvSpPr>
        <p:spPr bwMode="auto">
          <a:xfrm>
            <a:off x="2351088" y="3187701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2000 </a:t>
            </a: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8780" name="Text Box 12"/>
          <p:cNvSpPr txBox="1">
            <a:spLocks noChangeArrowheads="1"/>
          </p:cNvSpPr>
          <p:nvPr/>
        </p:nvSpPr>
        <p:spPr bwMode="auto">
          <a:xfrm>
            <a:off x="2057400" y="5029201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1990-е </a:t>
            </a: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3789" name="Text Box 13"/>
          <p:cNvSpPr txBox="1">
            <a:spLocks noChangeArrowheads="1"/>
          </p:cNvSpPr>
          <p:nvPr/>
        </p:nvSpPr>
        <p:spPr bwMode="auto">
          <a:xfrm>
            <a:off x="1905001" y="6248401"/>
            <a:ext cx="1890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1970-80 </a:t>
            </a: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il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8782" name="Line 14"/>
          <p:cNvSpPr>
            <a:spLocks noChangeShapeType="1"/>
          </p:cNvSpPr>
          <p:nvPr/>
        </p:nvSpPr>
        <p:spPr bwMode="auto">
          <a:xfrm>
            <a:off x="8328026" y="2852738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83" name="Line 15"/>
          <p:cNvSpPr>
            <a:spLocks noChangeShapeType="1"/>
          </p:cNvSpPr>
          <p:nvPr/>
        </p:nvSpPr>
        <p:spPr bwMode="auto">
          <a:xfrm flipH="1">
            <a:off x="8688388" y="2852738"/>
            <a:ext cx="0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84" name="Line 16"/>
          <p:cNvSpPr>
            <a:spLocks noChangeShapeType="1"/>
          </p:cNvSpPr>
          <p:nvPr/>
        </p:nvSpPr>
        <p:spPr bwMode="auto">
          <a:xfrm>
            <a:off x="8328026" y="6669088"/>
            <a:ext cx="3603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85" name="Text Box 17"/>
          <p:cNvSpPr txBox="1">
            <a:spLocks noChangeArrowheads="1"/>
          </p:cNvSpPr>
          <p:nvPr/>
        </p:nvSpPr>
        <p:spPr bwMode="auto">
          <a:xfrm>
            <a:off x="8686801" y="3962400"/>
            <a:ext cx="2277117" cy="120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Bazu arteriyasında ölçülən AT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86" name="Text Box 18"/>
          <p:cNvSpPr txBox="1">
            <a:spLocks noChangeArrowheads="1"/>
          </p:cNvSpPr>
          <p:nvPr/>
        </p:nvSpPr>
        <p:spPr bwMode="auto">
          <a:xfrm>
            <a:off x="2590800" y="1066801"/>
            <a:ext cx="3733800" cy="830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ambulator ölçülməsi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&gt;&gt;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kliniki</a:t>
            </a:r>
            <a:r>
              <a:rPr kumimoji="0" lang="ru-RU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z-Latn-AZ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</a:t>
            </a: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8788" name="AutoShape 20"/>
          <p:cNvSpPr>
            <a:spLocks noChangeArrowheads="1"/>
          </p:cNvSpPr>
          <p:nvPr/>
        </p:nvSpPr>
        <p:spPr bwMode="auto">
          <a:xfrm>
            <a:off x="7404100" y="2362200"/>
            <a:ext cx="292100" cy="560388"/>
          </a:xfrm>
          <a:prstGeom prst="upArrow">
            <a:avLst>
              <a:gd name="adj1" fmla="val 50000"/>
              <a:gd name="adj2" fmla="val 47962"/>
            </a:avLst>
          </a:prstGeom>
          <a:gradFill rotWithShape="1">
            <a:gsLst>
              <a:gs pos="0">
                <a:srgbClr val="FF00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6" tIns="45713" rIns="91426" bIns="45713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589044" y="2735263"/>
            <a:ext cx="3896504" cy="175431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2011 Hər iki olda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ölçülən təzyiqlar fərqi ≥</a:t>
            </a:r>
            <a:r>
              <a:rPr kumimoji="0" lang="az-Latn-AZ" alt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 mm c.süt.</a:t>
            </a:r>
            <a:endParaRPr kumimoji="0" lang="ru-RU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53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2" grpId="0" animBg="1"/>
      <p:bldP spid="288773" grpId="0" animBg="1"/>
      <p:bldP spid="288774" grpId="0" animBg="1"/>
      <p:bldP spid="288775" grpId="0" animBg="1"/>
      <p:bldP spid="288776" grpId="0" animBg="1"/>
      <p:bldP spid="288777" grpId="0" animBg="1"/>
      <p:bldP spid="288778" grpId="0"/>
      <p:bldP spid="288779" grpId="0"/>
      <p:bldP spid="288780" grpId="0"/>
      <p:bldP spid="288785" grpId="0"/>
      <p:bldP spid="288786" grpId="0" animBg="1"/>
      <p:bldP spid="288788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rs.els-cdn.com/content/image/1-s2.0-S0735109722056005-fx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" y="382517"/>
            <a:ext cx="7726880" cy="647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29215" y="999681"/>
            <a:ext cx="397496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</a:rPr>
              <a:t>Nəticələr</a:t>
            </a:r>
            <a:r>
              <a:rPr kumimoji="0" lang="az-Latn-A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Kümül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y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ati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v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yükü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tip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diabetli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xəstələrdə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ənənəvi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ölçüləri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ilə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müqayisədə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əsas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ürək-damar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hadisələrinin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daha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yaxşı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proqnozlaşdırılmasını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təmin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edə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bilər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. Bu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tapıntılar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ürək-damar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riskinin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qiymətləndirilməsində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yüksək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AT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-in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həm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az-Latn-A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yüksəkliyinin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həm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az-Latn-AZ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davam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müddətinin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əhəmiyyətini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gücləndirir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. [ADVANCE-ON]; NCT00949286)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24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692" y="161349"/>
            <a:ext cx="9721366" cy="1368045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az-Latn-AZ" b="1" dirty="0">
                <a:solidFill>
                  <a:srgbClr val="0070C0"/>
                </a:solidFill>
              </a:rPr>
              <a:t>Üçlü-Dördlü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fiks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doza</a:t>
            </a:r>
            <a:r>
              <a:rPr lang="az-Latn-AZ" b="1" dirty="0">
                <a:solidFill>
                  <a:srgbClr val="0070C0"/>
                </a:solidFill>
              </a:rPr>
              <a:t>lı </a:t>
            </a:r>
            <a:r>
              <a:rPr lang="az-Latn-AZ" b="1" dirty="0">
                <a:solidFill>
                  <a:srgbClr val="0070C0"/>
                </a:solidFill>
              </a:rPr>
              <a:t>tək həbli Antihipertenziv strategiya </a:t>
            </a:r>
            <a:r>
              <a:rPr lang="az-Latn-AZ" b="1" dirty="0">
                <a:solidFill>
                  <a:srgbClr val="0070C0"/>
                </a:solidFill>
              </a:rPr>
              <a:t>taktikası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651" y="1755972"/>
            <a:ext cx="8106006" cy="4725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1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docs3.deepdyve.com/documents/7NPPF3R716WXJ4YSP91HP8VC6Q/cover?width=2048&amp;jwt=eyJhbGciOiJSUzI1NiIsInR5cCI6IkpXVCJ9.eyJ1c2VyX2lkIjoiMTAyMDYxOSIsImRvY3VtZW50X2lkIjoiN05QUEYzUjcxNldYSjRZU1A5MUhQOFZDNlEiLCJleHAiOjE2Njk2MzkyNDIsInBlcm1pc3Npb25zIjpbImNvdmVyLWltYWdlIl19.feAfkYW91SQVzyrtHMJrSHU_oFxo--UEC_vcN9eL8NzSeiOrDOybYjj4J6dNfnWUOLK-RfdpCv_6zyVccbYh0rEYOZChnvKpgXoeOsf9fqSMu55AAWY_4cw8yhRZlDr2aEpGXcGHcAvldsoDdDjeldaojrw9cGgygVlz5xQlsd-IMCZ06CVSS0lyR7FyKeoNjXiJCzgmmdevgsz0iqynQ_dgyJflgc7oue58GdNvAD59mQ7ORy89uPxMLjzMDH91UMJ0BLYcM-AIoORZkCtDu3Q3V_fqt3tSH9kNJUbfcSCCMrzUxX9VLymZHOtDq22tQYojg5pBOltwCO2cY901J9vzW4bkLLFRgK9gsp9wGrse6UI4IL0__qbHku82PvUSMrF06RWIv0nsHZ7W0g7gSIjxIk1QACDDeB3fgrx2-QLIYPDbZtq14tGClFTNcUEFDWohR41-cjNwLkQgAoe6UtqqEZ3zD6xwGkCuGXBTrCE5Xd56taBl53M9RqfPZJp8IS0oCOwMerN17xkYvIiEygIQH4r6m0XteLKl6XEpDNXmaMgXAGIPMMSTBPv52TuL6_jWoltCOw7-7EtvEPELFKkVCWP-x1kvP6a_anPDwLZkYpn3VLtsWSKmEeIcAzdA_DE4R8wc1d7CKF5qdCEz_TgaLQfKAS82hfeJzMFrVw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0" y="274637"/>
            <a:ext cx="5007357" cy="647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186" y="274636"/>
            <a:ext cx="4686390" cy="61176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4741" y="6437689"/>
            <a:ext cx="1167355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Gnanenthiran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 SR, Wang N, Di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Tanna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 GL, et al. Association of Low-Dose Triple Combination Therapy vs Usual Care With Time at Target Blood Pressure: A Secondary Analysis of the TRIUMPH Randomized Clinical Trial. JAMA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</a:rPr>
              <a:t>. 2022;7(6):645–650. doi:10.1001/jamacardio.2022.0471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042161" y="1675051"/>
            <a:ext cx="2755149" cy="1181438"/>
          </a:xfrm>
          <a:prstGeom prst="wedgeRoundRectCallout">
            <a:avLst>
              <a:gd name="adj1" fmla="val -4694"/>
              <a:gd name="adj2" fmla="val 7140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b="1" dirty="0"/>
              <a:t>Telmisartan 20 mq </a:t>
            </a:r>
          </a:p>
          <a:p>
            <a:pPr algn="ctr"/>
            <a:r>
              <a:rPr lang="az-Latn-AZ" b="1" dirty="0"/>
              <a:t>+ amlodipin 2,5 mq</a:t>
            </a:r>
          </a:p>
          <a:p>
            <a:pPr algn="ctr"/>
            <a:r>
              <a:rPr lang="az-Latn-AZ" b="1" dirty="0"/>
              <a:t>+ xlortalidon 12,5 mq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08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5802" y="292745"/>
            <a:ext cx="8089900" cy="628808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828229" y="1417638"/>
            <a:ext cx="4286859" cy="468342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az-Latn-A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Nəticələr:</a:t>
            </a:r>
            <a:r>
              <a:rPr kumimoji="0" lang="en-U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Yüngül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və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ya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orta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dərəcəli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AH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xəstələr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arasında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tərkibində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aşağı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dozada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3 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AHD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olan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tək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həb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ilə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müalicə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adi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qay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daya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nisbətən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hədəf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qan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təzyiqinə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nail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olan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xəstələrin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sayının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artmasına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səbəb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oldu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. Bu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cür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dərmanların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ilkin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terapiya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kimi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və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ya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monoterapiyan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ın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əvəz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inə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istifadəsi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AT-yə nəzarəti 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yaxşılaşdırmaq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üçün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effektiv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az-Latn-AZ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vasitə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ola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bilər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ＭＳ Ｐゴシック" panose="020B0600070205080204" pitchFamily="34" charset="-128"/>
                <a:cs typeface="Arial"/>
              </a:rPr>
              <a:t>.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3286" y="6450722"/>
            <a:ext cx="11519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Gnanenthiran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SR, Wang N, Di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Tanna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 GL, et al. Association of Low-Dose Triple Combination Therapy vs Usual Care With Time at Target Blood Pressure: A Secondary Analysis of the TRIUMPH Randomized Clinical Trial. JAMA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Cardiol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</a:rPr>
              <a:t>. 2022;7(6):645–650. doi:10.1001/jamacardio.2022.0471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732054" y="-75024"/>
            <a:ext cx="6326346" cy="11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 kern="1200">
                <a:solidFill>
                  <a:schemeClr val="tx1"/>
                </a:solidFill>
                <a:latin typeface="+mj-lt"/>
                <a:ea typeface="ＭＳ Ｐゴシック" panose="020B0600070205080204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TRIUMPH</a:t>
            </a:r>
            <a:r>
              <a:rPr lang="az-Latn-AZ" b="1" dirty="0" smtClean="0">
                <a:solidFill>
                  <a:schemeClr val="accent1">
                    <a:lumMod val="75000"/>
                  </a:schemeClr>
                </a:solidFill>
              </a:rPr>
              <a:t> tədqiqatı:</a:t>
            </a:r>
            <a:r>
              <a:rPr lang="az-Latn-AZ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az-Latn-AZ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200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29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8" y="1635499"/>
            <a:ext cx="4965370" cy="4674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878" y="144227"/>
            <a:ext cx="3411753" cy="1505111"/>
          </a:xfrm>
          <a:prstGeom prst="rect">
            <a:avLst/>
          </a:prstGeom>
        </p:spPr>
      </p:pic>
      <p:pic>
        <p:nvPicPr>
          <p:cNvPr id="1026" name="Picture 2" descr="Initial treatment with a single pill containing quadruple combination of  quarter doses of blood pressure medicines versus standard dose monotherapy  in patients with hypertension (QUARTET): a phase 3, randomised,  double-blind, active-controlled trial -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73" y="3127851"/>
            <a:ext cx="5899438" cy="328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1013" y="358173"/>
            <a:ext cx="5842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3200" b="1" dirty="0">
                <a:solidFill>
                  <a:srgbClr val="0070C0"/>
                </a:solidFill>
              </a:rPr>
              <a:t>Randomizə olunmuş ikiqat kor aktiv nəzarətli tədqiqat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05290" y="1373525"/>
            <a:ext cx="5893171" cy="175432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az-Latn-AZ" b="1" dirty="0">
                <a:solidFill>
                  <a:schemeClr val="bg1"/>
                </a:solidFill>
              </a:rPr>
              <a:t>Nəticə: </a:t>
            </a:r>
            <a:r>
              <a:rPr lang="en-US" b="1" dirty="0" err="1">
                <a:solidFill>
                  <a:schemeClr val="bg1"/>
                </a:solidFill>
              </a:rPr>
              <a:t>Sabit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dozalı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dörd</a:t>
            </a:r>
            <a:r>
              <a:rPr lang="az-Latn-AZ" b="1" dirty="0">
                <a:solidFill>
                  <a:schemeClr val="bg1"/>
                </a:solidFill>
              </a:rPr>
              <a:t>həbli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az-Latn-AZ" b="1" dirty="0" smtClean="0">
                <a:solidFill>
                  <a:schemeClr val="bg1"/>
                </a:solidFill>
              </a:rPr>
              <a:t>(</a:t>
            </a:r>
            <a:r>
              <a:rPr lang="en-US" b="1" dirty="0" err="1" smtClean="0">
                <a:solidFill>
                  <a:schemeClr val="bg1"/>
                </a:solidFill>
              </a:rPr>
              <a:t>dörd</a:t>
            </a:r>
            <a:r>
              <a:rPr lang="az-Latn-AZ" b="1" dirty="0">
                <a:solidFill>
                  <a:schemeClr val="bg1"/>
                </a:solidFill>
              </a:rPr>
              <a:t>ü </a:t>
            </a:r>
            <a:r>
              <a:rPr lang="az-Latn-AZ" b="1" dirty="0" smtClean="0">
                <a:solidFill>
                  <a:schemeClr val="bg1"/>
                </a:solidFill>
              </a:rPr>
              <a:t>birində)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doza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kombinasiyası</a:t>
            </a:r>
            <a:r>
              <a:rPr lang="az-Latn-AZ" b="1" dirty="0" smtClean="0">
                <a:solidFill>
                  <a:schemeClr val="bg1"/>
                </a:solidFill>
              </a:rPr>
              <a:t> ilə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erkən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müalicə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strategiya</a:t>
            </a:r>
            <a:r>
              <a:rPr lang="az-Latn-AZ" b="1" dirty="0" smtClean="0">
                <a:solidFill>
                  <a:schemeClr val="bg1"/>
                </a:solidFill>
              </a:rPr>
              <a:t>sı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az-Latn-AZ" b="1" dirty="0">
                <a:solidFill>
                  <a:schemeClr val="bg1"/>
                </a:solidFill>
              </a:rPr>
              <a:t>standart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strategiya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ilə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müqayisədə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az-Latn-AZ" b="1" dirty="0" smtClean="0">
                <a:solidFill>
                  <a:schemeClr val="bg1"/>
                </a:solidFill>
              </a:rPr>
              <a:t>AT-in </a:t>
            </a:r>
            <a:r>
              <a:rPr lang="en-US" b="1" dirty="0" err="1" smtClean="0">
                <a:solidFill>
                  <a:schemeClr val="bg1"/>
                </a:solidFill>
              </a:rPr>
              <a:t>daha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çox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aşağı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düşməsinə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az-Latn-AZ" b="1" dirty="0">
                <a:solidFill>
                  <a:schemeClr val="bg1"/>
                </a:solidFill>
              </a:rPr>
              <a:t>və onu saxlamağa imkan verir</a:t>
            </a:r>
            <a:r>
              <a:rPr lang="en-US" b="1" dirty="0">
                <a:solidFill>
                  <a:schemeClr val="bg1"/>
                </a:solidFill>
              </a:rPr>
              <a:t>. Bu </a:t>
            </a:r>
            <a:r>
              <a:rPr lang="az-Latn-AZ" b="1" dirty="0">
                <a:solidFill>
                  <a:schemeClr val="bg1"/>
                </a:solidFill>
              </a:rPr>
              <a:t>tədqiqat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kvad</a:t>
            </a:r>
            <a:r>
              <a:rPr lang="az-Latn-AZ" b="1" dirty="0">
                <a:solidFill>
                  <a:schemeClr val="bg1"/>
                </a:solidFill>
              </a:rPr>
              <a:t>ro</a:t>
            </a:r>
            <a:r>
              <a:rPr lang="en-US" b="1" dirty="0">
                <a:solidFill>
                  <a:schemeClr val="bg1"/>
                </a:solidFill>
              </a:rPr>
              <a:t>pill </a:t>
            </a:r>
            <a:r>
              <a:rPr lang="en-US" b="1" dirty="0" err="1">
                <a:solidFill>
                  <a:schemeClr val="bg1"/>
                </a:solidFill>
              </a:rPr>
              <a:t>əsaslı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strategiyanın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effektivliyini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az-Latn-AZ" b="1" dirty="0">
                <a:solidFill>
                  <a:schemeClr val="bg1"/>
                </a:solidFill>
              </a:rPr>
              <a:t>tolerantlığını 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və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sadəliyini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nümayiş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etdirdi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5196" y="6510156"/>
            <a:ext cx="62551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100" dirty="0">
                <a:solidFill>
                  <a:srgbClr val="00B0F0"/>
                </a:solidFill>
              </a:rPr>
              <a:t>Cho</a:t>
            </a:r>
            <a:r>
              <a:rPr lang="en-US" sz="1100" dirty="0">
                <a:solidFill>
                  <a:srgbClr val="00B0F0"/>
                </a:solidFill>
              </a:rPr>
              <a:t>w C.K., et al., Lancet, 2021,398,(10305), P1043-1052, </a:t>
            </a:r>
            <a:r>
              <a:rPr lang="en-US" sz="1100" dirty="0" err="1">
                <a:solidFill>
                  <a:srgbClr val="00B0F0"/>
                </a:solidFill>
              </a:rPr>
              <a:t>Published:August</a:t>
            </a:r>
            <a:r>
              <a:rPr lang="en-US" sz="1100" dirty="0">
                <a:solidFill>
                  <a:srgbClr val="00B0F0"/>
                </a:solidFill>
              </a:rPr>
              <a:t> 28, 2021DOI:https://doi.org/10.1016/S0140-6736(21)01922-X</a:t>
            </a:r>
            <a:endParaRPr lang="ru-RU" sz="1100" dirty="0">
              <a:solidFill>
                <a:srgbClr val="00B0F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606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</a:t>
            </a:r>
            <a:r>
              <a:rPr lang="az-Latn-AZ" b="1" dirty="0">
                <a:solidFill>
                  <a:srgbClr val="0070C0"/>
                </a:solidFill>
              </a:rPr>
              <a:t>ədqiqa</a:t>
            </a:r>
            <a:r>
              <a:rPr lang="en-US" b="1" dirty="0">
                <a:solidFill>
                  <a:srgbClr val="0070C0"/>
                </a:solidFill>
              </a:rPr>
              <a:t>t</a:t>
            </a:r>
            <a:r>
              <a:rPr lang="az-Latn-AZ" b="1" dirty="0">
                <a:solidFill>
                  <a:srgbClr val="0070C0"/>
                </a:solidFill>
              </a:rPr>
              <a:t> hansı zəruriyyətdən aparıldı?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3463925"/>
          </a:xfrm>
        </p:spPr>
        <p:txBody>
          <a:bodyPr>
            <a:normAutofit/>
          </a:bodyPr>
          <a:lstStyle/>
          <a:p>
            <a:r>
              <a:rPr lang="az-Latn-AZ" sz="2400" dirty="0"/>
              <a:t>Ü</a:t>
            </a:r>
            <a:r>
              <a:rPr lang="en-US" sz="2400" dirty="0" err="1"/>
              <a:t>rək-damar</a:t>
            </a:r>
            <a:r>
              <a:rPr lang="en-US" sz="2400" dirty="0"/>
              <a:t> </a:t>
            </a:r>
            <a:r>
              <a:rPr lang="en-US" sz="2400" dirty="0" err="1"/>
              <a:t>hadisələri</a:t>
            </a:r>
            <a:r>
              <a:rPr lang="en-US" sz="2400" dirty="0"/>
              <a:t> ad</a:t>
            </a:r>
            <a:r>
              <a:rPr lang="az-Latn-AZ" sz="2400" dirty="0"/>
              <a:t>ə</a:t>
            </a:r>
            <a:r>
              <a:rPr lang="en-US" sz="2400" dirty="0"/>
              <a:t>t</a:t>
            </a:r>
            <a:r>
              <a:rPr lang="az-Latn-AZ" sz="2400" dirty="0"/>
              <a:t>ən səhərə yaxın AT sürətlə</a:t>
            </a:r>
            <a:r>
              <a:rPr lang="en-US" sz="2400" dirty="0"/>
              <a:t> </a:t>
            </a:r>
            <a:r>
              <a:rPr lang="en-US" sz="2400" dirty="0" err="1"/>
              <a:t>artması</a:t>
            </a:r>
            <a:r>
              <a:rPr lang="en-US" sz="2400" dirty="0"/>
              <a:t> </a:t>
            </a:r>
            <a:r>
              <a:rPr lang="az-Latn-AZ" sz="2400" dirty="0"/>
              <a:t>zamanı baş verir</a:t>
            </a:r>
            <a:r>
              <a:rPr lang="az-Latn-AZ" sz="2400" baseline="30000" dirty="0"/>
              <a:t>1</a:t>
            </a:r>
            <a:endParaRPr lang="az-Latn-AZ" sz="2400" dirty="0"/>
          </a:p>
          <a:p>
            <a:r>
              <a:rPr lang="en-US" sz="2400" dirty="0" err="1"/>
              <a:t>Gecə</a:t>
            </a:r>
            <a:r>
              <a:rPr lang="en-US" sz="2400" dirty="0"/>
              <a:t> </a:t>
            </a:r>
            <a:r>
              <a:rPr lang="az-Latn-AZ" sz="2400" dirty="0"/>
              <a:t>AT-nin</a:t>
            </a:r>
            <a:r>
              <a:rPr lang="en-US" sz="2400" dirty="0"/>
              <a:t> </a:t>
            </a:r>
            <a:r>
              <a:rPr lang="en-US" sz="2400" dirty="0" err="1"/>
              <a:t>gündüz</a:t>
            </a:r>
            <a:r>
              <a:rPr lang="en-US" sz="2400" dirty="0"/>
              <a:t> </a:t>
            </a:r>
            <a:r>
              <a:rPr lang="az-Latn-AZ" sz="2400" dirty="0"/>
              <a:t>AT-dən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yaxşı</a:t>
            </a:r>
            <a:r>
              <a:rPr lang="en-US" sz="2400" dirty="0"/>
              <a:t> </a:t>
            </a:r>
            <a:r>
              <a:rPr lang="en-US" sz="2400" dirty="0" err="1"/>
              <a:t>ürək-damar</a:t>
            </a:r>
            <a:r>
              <a:rPr lang="en-US" sz="2400" dirty="0"/>
              <a:t> </a:t>
            </a:r>
            <a:r>
              <a:rPr lang="en-US" sz="2400" dirty="0" err="1"/>
              <a:t>nəticələrinin</a:t>
            </a:r>
            <a:r>
              <a:rPr lang="en-US" sz="2400" dirty="0"/>
              <a:t> </a:t>
            </a:r>
            <a:r>
              <a:rPr lang="en-US" sz="2400" dirty="0" err="1"/>
              <a:t>proqnozlaşdırıcısı</a:t>
            </a:r>
            <a:r>
              <a:rPr lang="en-US" sz="2400" dirty="0"/>
              <a:t> </a:t>
            </a:r>
            <a:r>
              <a:rPr lang="en-US" sz="2400" dirty="0" err="1"/>
              <a:t>olduğu</a:t>
            </a:r>
            <a:r>
              <a:rPr lang="en-US" sz="2400" dirty="0"/>
              <a:t> </a:t>
            </a:r>
            <a:r>
              <a:rPr lang="en-US" sz="2400" dirty="0" err="1"/>
              <a:t>müəyyən</a:t>
            </a:r>
            <a:r>
              <a:rPr lang="en-US" sz="2400" dirty="0"/>
              <a:t> </a:t>
            </a:r>
            <a:r>
              <a:rPr lang="en-US" sz="2400" dirty="0" err="1"/>
              <a:t>edilmişdir</a:t>
            </a:r>
            <a:r>
              <a:rPr lang="en-US" sz="2400" dirty="0"/>
              <a:t>.</a:t>
            </a:r>
            <a:r>
              <a:rPr lang="az-Latn-AZ" sz="2400" dirty="0"/>
              <a:t> Gündüz/gecə AT nisbəti artdıqca, ürək-damar riski azalır</a:t>
            </a:r>
            <a:r>
              <a:rPr lang="az-Latn-AZ" sz="2400" baseline="30000" dirty="0"/>
              <a:t>2-5</a:t>
            </a:r>
          </a:p>
          <a:p>
            <a:pPr lvl="0"/>
            <a:r>
              <a:rPr lang="az-Latn-AZ" sz="2400" dirty="0">
                <a:solidFill>
                  <a:prstClr val="black"/>
                </a:solidFill>
              </a:rPr>
              <a:t>Əksər anthipertenziv dərmanların AT endirmə effekti adətən birinci 12 saatda daha bariz olur, nəinki sonrakı 12 saatda</a:t>
            </a:r>
            <a:endParaRPr lang="ru-RU" sz="2400" dirty="0">
              <a:solidFill>
                <a:prstClr val="black"/>
              </a:solidFill>
            </a:endParaRPr>
          </a:p>
          <a:p>
            <a:r>
              <a:rPr lang="az-Latn-AZ" sz="2400" dirty="0"/>
              <a:t>A</a:t>
            </a:r>
            <a:r>
              <a:rPr lang="en-US" sz="2400" dirty="0" err="1"/>
              <a:t>xşam</a:t>
            </a:r>
            <a:r>
              <a:rPr lang="en-US" sz="2400" dirty="0"/>
              <a:t> </a:t>
            </a:r>
            <a:r>
              <a:rPr lang="en-US" sz="2400" dirty="0" err="1"/>
              <a:t>qəbul</a:t>
            </a:r>
            <a:r>
              <a:rPr lang="en-US" sz="2400" dirty="0"/>
              <a:t> </a:t>
            </a:r>
            <a:r>
              <a:rPr lang="en-US" sz="2400" dirty="0" err="1"/>
              <a:t>edilən</a:t>
            </a:r>
            <a:r>
              <a:rPr lang="en-US" sz="2400" dirty="0"/>
              <a:t> antihipertenziv </a:t>
            </a:r>
            <a:r>
              <a:rPr lang="en-US" sz="2400" dirty="0" err="1"/>
              <a:t>dərmanların</a:t>
            </a:r>
            <a:r>
              <a:rPr lang="en-US" sz="2400" dirty="0"/>
              <a:t> </a:t>
            </a:r>
            <a:r>
              <a:rPr lang="az-Latn-AZ" sz="2400" dirty="0"/>
              <a:t>səhərə nisbətən </a:t>
            </a:r>
            <a:r>
              <a:rPr lang="en-US" sz="2400" dirty="0" err="1"/>
              <a:t>gecə</a:t>
            </a:r>
            <a:r>
              <a:rPr lang="en-US" sz="2400" dirty="0"/>
              <a:t> </a:t>
            </a:r>
            <a:r>
              <a:rPr lang="az-Latn-AZ" sz="2400" dirty="0"/>
              <a:t>AT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çox</a:t>
            </a:r>
            <a:r>
              <a:rPr lang="en-US" sz="2400" dirty="0"/>
              <a:t> </a:t>
            </a:r>
            <a:r>
              <a:rPr lang="en-US" sz="2400" dirty="0" err="1"/>
              <a:t>azaltdığın</a:t>
            </a:r>
            <a:r>
              <a:rPr lang="az-Latn-AZ" sz="2400" dirty="0"/>
              <a:t>dan </a:t>
            </a:r>
            <a:r>
              <a:rPr lang="en-US" sz="2400" baseline="30000" dirty="0"/>
              <a:t>5-7</a:t>
            </a:r>
            <a:r>
              <a:rPr lang="en-US" sz="2400" dirty="0"/>
              <a:t> </a:t>
            </a:r>
            <a:r>
              <a:rPr lang="az-Latn-AZ" sz="2400" dirty="0"/>
              <a:t>AH müalicəsində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çox</a:t>
            </a:r>
            <a:r>
              <a:rPr lang="en-US" sz="2400" dirty="0"/>
              <a:t> </a:t>
            </a:r>
            <a:r>
              <a:rPr lang="en-US" sz="2400" dirty="0" err="1"/>
              <a:t>fayda</a:t>
            </a:r>
            <a:r>
              <a:rPr lang="en-US" sz="2400" dirty="0"/>
              <a:t> </a:t>
            </a:r>
            <a:r>
              <a:rPr lang="en-US" sz="2400" dirty="0" err="1"/>
              <a:t>ver</a:t>
            </a:r>
            <a:r>
              <a:rPr lang="az-Latn-AZ" sz="2400" dirty="0"/>
              <a:t>ə bilməsinə dair sübutlar vardır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8164" y="5395969"/>
            <a:ext cx="10015671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az-Latn-AZ" sz="1000" dirty="0"/>
              <a:t>1.</a:t>
            </a:r>
            <a:r>
              <a:rPr lang="en-US" sz="1000" dirty="0" err="1"/>
              <a:t>Kario</a:t>
            </a:r>
            <a:r>
              <a:rPr lang="en-US" sz="1000" dirty="0"/>
              <a:t> K. Morning surge in blood pressure and cardiovascular risk: evidence and perspectives. Hypertension 2010; 56: 765–73.</a:t>
            </a:r>
            <a:endParaRPr lang="az-Latn-AZ" sz="1000" dirty="0"/>
          </a:p>
          <a:p>
            <a:r>
              <a:rPr lang="az-Latn-AZ" sz="1000" dirty="0"/>
              <a:t>2</a:t>
            </a:r>
            <a:r>
              <a:rPr lang="en-US" sz="1000" dirty="0"/>
              <a:t>. </a:t>
            </a:r>
            <a:r>
              <a:rPr lang="en-US" sz="1000" dirty="0" err="1"/>
              <a:t>Fagard</a:t>
            </a:r>
            <a:r>
              <a:rPr lang="en-US" sz="1000" dirty="0"/>
              <a:t> RH, </a:t>
            </a:r>
            <a:r>
              <a:rPr lang="en-US" sz="1000" dirty="0" err="1"/>
              <a:t>Celis</a:t>
            </a:r>
            <a:r>
              <a:rPr lang="en-US" sz="1000" dirty="0"/>
              <a:t> H, Thijs L, et al. Daytime and nighttime blood pressure as predictors of death and cause-specific cardiovascular events in hypertension. Hypertension 2008;51:55–61. 2. </a:t>
            </a:r>
            <a:r>
              <a:rPr lang="az-Latn-AZ" sz="1000" dirty="0"/>
              <a:t>3.</a:t>
            </a:r>
            <a:r>
              <a:rPr lang="en-US" sz="1000" dirty="0" err="1"/>
              <a:t>Fagard</a:t>
            </a:r>
            <a:r>
              <a:rPr lang="en-US" sz="1000" dirty="0"/>
              <a:t> RH, Thijs L, </a:t>
            </a:r>
            <a:r>
              <a:rPr lang="en-US" sz="1000" dirty="0" err="1"/>
              <a:t>Staessen</a:t>
            </a:r>
            <a:r>
              <a:rPr lang="en-US" sz="1000" dirty="0"/>
              <a:t> JA, et al. Night-day blood pressure ratio and dipping pattern as predictors of death and cardiovascular events in hypertension. J Hum </a:t>
            </a:r>
            <a:r>
              <a:rPr lang="en-US" sz="1000" dirty="0" err="1"/>
              <a:t>Hypertens</a:t>
            </a:r>
            <a:r>
              <a:rPr lang="en-US" sz="1000" dirty="0"/>
              <a:t> 2009;23:645–53. </a:t>
            </a:r>
            <a:r>
              <a:rPr lang="az-Latn-AZ" sz="1000" dirty="0"/>
              <a:t>4</a:t>
            </a:r>
            <a:r>
              <a:rPr lang="en-US" sz="1000" dirty="0"/>
              <a:t>. Dolan E, Stanton A, Thijs L, et al. Superiority of ambulatory over clinic blood pressure measurement in predicting mortality: the Dublin outcome study. Hypertension 2005;46:156–61. 4.</a:t>
            </a:r>
            <a:endParaRPr lang="az-Latn-AZ" sz="1000" dirty="0"/>
          </a:p>
          <a:p>
            <a:r>
              <a:rPr lang="en-US" sz="1000" dirty="0"/>
              <a:t> </a:t>
            </a:r>
            <a:r>
              <a:rPr lang="az-Latn-AZ" sz="1000" dirty="0"/>
              <a:t>5. </a:t>
            </a:r>
            <a:r>
              <a:rPr lang="en-US" sz="1000" dirty="0" err="1"/>
              <a:t>Brotman</a:t>
            </a:r>
            <a:r>
              <a:rPr lang="en-US" sz="1000" dirty="0"/>
              <a:t> DJ, Davidson MB, </a:t>
            </a:r>
            <a:r>
              <a:rPr lang="en-US" sz="1000" dirty="0" err="1"/>
              <a:t>Boumitri</a:t>
            </a:r>
            <a:r>
              <a:rPr lang="en-US" sz="1000" dirty="0"/>
              <a:t> M, et al. Impaired diurnal blood pressure variation and all-cause mortality. Am J </a:t>
            </a:r>
            <a:r>
              <a:rPr lang="en-US" sz="1000" dirty="0" err="1"/>
              <a:t>Hypertens</a:t>
            </a:r>
            <a:r>
              <a:rPr lang="en-US" sz="1000" dirty="0"/>
              <a:t> 2008;21:92–7.</a:t>
            </a:r>
            <a:endParaRPr lang="az-Latn-AZ" sz="1000" dirty="0"/>
          </a:p>
          <a:p>
            <a:r>
              <a:rPr lang="az-Latn-AZ" sz="1000" dirty="0"/>
              <a:t>6. Hermida RC, Ayala DE. Chronotherapy with the angiotensin-converting enzyme inhibitor ramipril in essential hypertension: improved blood pressure control with bedtime dosing. Hypertension 2009;54:40–6. 7. </a:t>
            </a:r>
          </a:p>
          <a:p>
            <a:r>
              <a:rPr lang="az-Latn-AZ" sz="1000" dirty="0"/>
              <a:t>7. Hermida RC, Calvo C, Ayala DE, et al. Treatment of non-dipper hypertension with bedtime administration of valsartan. J Hypertens 2005;23:1913–22.</a:t>
            </a:r>
            <a:endParaRPr lang="ru-RU" sz="1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60"/>
            <a:ext cx="12192000" cy="676070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0093" y="392286"/>
            <a:ext cx="6395519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az-Latn-AZ" b="1" dirty="0">
                <a:solidFill>
                  <a:schemeClr val="accent5">
                    <a:lumMod val="50000"/>
                  </a:schemeClr>
                </a:solidFill>
              </a:rPr>
              <a:t>Renal denervasiyada yeniliklər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6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>
            <a:extLst>
              <a:ext uri="{FF2B5EF4-FFF2-40B4-BE49-F238E27FC236}">
                <a16:creationId xmlns:a16="http://schemas.microsoft.com/office/drawing/2014/main" id="{C287DE3D-A243-4483-A1CA-D72B2B002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914400"/>
          </a:xfrm>
          <a:prstGeom prst="rect">
            <a:avLst/>
          </a:prstGeom>
          <a:solidFill>
            <a:srgbClr val="EEEE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6389" name="Text Placeholder 2">
            <a:extLst>
              <a:ext uri="{FF2B5EF4-FFF2-40B4-BE49-F238E27FC236}">
                <a16:creationId xmlns:a16="http://schemas.microsoft.com/office/drawing/2014/main" id="{5B41E5AE-BCF1-4EA8-A84C-DFECAA44D3CB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3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From: </a:t>
            </a:r>
            <a:r>
              <a:rPr lang="en-US" sz="1300" b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Effects of Renal Denervation vs Sham in Resistant Hypertension After Medication Escalation: Prespecified Analysis at 6 Months of the RADIANCE-HTN TRIO Randomized Clinical Trial</a:t>
            </a:r>
          </a:p>
        </p:txBody>
      </p:sp>
      <p:sp>
        <p:nvSpPr>
          <p:cNvPr id="16391" name="Text Placeholder 2">
            <a:extLst>
              <a:ext uri="{FF2B5EF4-FFF2-40B4-BE49-F238E27FC236}">
                <a16:creationId xmlns:a16="http://schemas.microsoft.com/office/drawing/2014/main" id="{3A05D262-6DDC-4025-90FD-F1CEC9D03A0A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1207129" y="6517215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JAMA Cardiol. Published online  November 09, 2022. doi:10.1001/jamacardio.2022.3904</a:t>
            </a:r>
          </a:p>
        </p:txBody>
      </p:sp>
      <p:sp>
        <p:nvSpPr>
          <p:cNvPr id="16392" name="Text Placeholder 2">
            <a:extLst>
              <a:ext uri="{FF2B5EF4-FFF2-40B4-BE49-F238E27FC236}">
                <a16:creationId xmlns:a16="http://schemas.microsoft.com/office/drawing/2014/main" id="{97A673CA-E38F-41CB-8E9A-8B094658255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686962" y="2433748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fontAlgn="base">
              <a:spcBef>
                <a:spcPct val="2000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
</a:t>
            </a:r>
          </a:p>
        </p:txBody>
      </p:sp>
      <p:cxnSp>
        <p:nvCxnSpPr>
          <p:cNvPr id="14346" name="Straight Connector 5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7" name="Picture 1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01600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New picture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19" y="2010933"/>
            <a:ext cx="4776981" cy="427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9993" y="1362910"/>
            <a:ext cx="5078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z-Latn-AZ" sz="3200" b="1" dirty="0">
                <a:solidFill>
                  <a:srgbClr val="0070C0"/>
                </a:solidFill>
              </a:rPr>
              <a:t>Tədqiqatın dizaynı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3943" y="489021"/>
            <a:ext cx="5728057" cy="18282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7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Placeholder 2">
            <a:extLst>
              <a:ext uri="{FF2B5EF4-FFF2-40B4-BE49-F238E27FC236}">
                <a16:creationId xmlns:a16="http://schemas.microsoft.com/office/drawing/2014/main" id="{3A05D262-6DDC-4025-90FD-F1CEC9D03A0A}"/>
              </a:ext>
            </a:extLst>
          </p:cNvPr>
          <p:cNvSpPr txBox="1"/>
          <p:nvPr>
            <p:custDataLst>
              <p:tags r:id="rId1"/>
            </p:custDataLst>
          </p:nvPr>
        </p:nvSpPr>
        <p:spPr bwMode="auto">
          <a:xfrm>
            <a:off x="1632641" y="6576038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JAMA </a:t>
            </a:r>
            <a:r>
              <a:rPr lang="en-US" sz="12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Cardiol</a:t>
            </a:r>
            <a:r>
              <a:rPr lang="en-US"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. Published online  November 09, 2022. doi:10.1001/jamacardio.2022.3904</a:t>
            </a:r>
          </a:p>
        </p:txBody>
      </p:sp>
      <p:sp>
        <p:nvSpPr>
          <p:cNvPr id="16392" name="Text Placeholder 2">
            <a:extLst>
              <a:ext uri="{FF2B5EF4-FFF2-40B4-BE49-F238E27FC236}">
                <a16:creationId xmlns:a16="http://schemas.microsoft.com/office/drawing/2014/main" id="{97A673CA-E38F-41CB-8E9A-8B0946582552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229355" y="172021"/>
            <a:ext cx="10438645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SzPct val="100000"/>
            </a:pPr>
            <a:r>
              <a:rPr lang="az-Latn-AZ" altLang="ru-RU" sz="32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aylıq müalicə antihipertenziv dərmanların sayı və tipi</a:t>
            </a:r>
            <a:r>
              <a:rPr lang="en-US" altLang="ru-RU" sz="32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:.</a:t>
            </a:r>
          </a:p>
        </p:txBody>
      </p:sp>
      <p:cxnSp>
        <p:nvCxnSpPr>
          <p:cNvPr id="14346" name="Straight Connector 5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8" name="New pictur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51" y="1007704"/>
            <a:ext cx="8642579" cy="534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883351" y="2100404"/>
            <a:ext cx="6264768" cy="25349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86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>
            <a:extLst>
              <a:ext uri="{FF2B5EF4-FFF2-40B4-BE49-F238E27FC236}">
                <a16:creationId xmlns:a16="http://schemas.microsoft.com/office/drawing/2014/main" id="{C287DE3D-A243-4483-A1CA-D72B2B002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524000" y="687388"/>
            <a:ext cx="9144000" cy="914400"/>
          </a:xfrm>
          <a:prstGeom prst="rect">
            <a:avLst/>
          </a:prstGeom>
          <a:solidFill>
            <a:srgbClr val="EEEE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Wingdings" charset="2"/>
              </a:defRPr>
            </a:pPr>
            <a:endParaRPr lang="en-US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latin typeface="Arial"/>
              <a:cs typeface="Arial"/>
              <a:sym typeface="Wingdings" charset="2"/>
            </a:endParaRPr>
          </a:p>
        </p:txBody>
      </p:sp>
      <p:sp>
        <p:nvSpPr>
          <p:cNvPr id="16389" name="Text Placeholder 2">
            <a:extLst>
              <a:ext uri="{FF2B5EF4-FFF2-40B4-BE49-F238E27FC236}">
                <a16:creationId xmlns:a16="http://schemas.microsoft.com/office/drawing/2014/main" id="{5B41E5AE-BCF1-4EA8-A84C-DFECAA44D3CB}"/>
              </a:ext>
            </a:extLst>
          </p:cNvPr>
          <p:cNvSpPr txBox="1"/>
          <p:nvPr>
            <p:custDataLst>
              <p:tags r:id="rId2"/>
            </p:custDataLst>
          </p:nvPr>
        </p:nvSpPr>
        <p:spPr bwMode="auto">
          <a:xfrm>
            <a:off x="1524000" y="692149"/>
            <a:ext cx="9213410" cy="7835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latin typeface="Helvetica" charset="0"/>
                <a:ea typeface="Arial"/>
                <a:cs typeface="Helvetica"/>
                <a:sym typeface="Wingdings"/>
              </a:rPr>
              <a:t>6 </a:t>
            </a:r>
            <a:r>
              <a:rPr lang="en-US" sz="24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latin typeface="Helvetica" charset="0"/>
                <a:ea typeface="Arial"/>
                <a:cs typeface="Helvetica"/>
                <a:sym typeface="Wingdings"/>
              </a:rPr>
              <a:t>ayl</a:t>
            </a:r>
            <a:r>
              <a:rPr lang="az-Latn-AZ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latin typeface="Helvetica" charset="0"/>
                <a:ea typeface="Arial"/>
                <a:cs typeface="Helvetica"/>
                <a:sym typeface="Wingdings"/>
              </a:rPr>
              <a:t>ıq müalicə zamanı MRA qəbul edən xəstələrin nisbəti (%-lə) </a:t>
            </a:r>
            <a:r>
              <a:rPr lang="en-US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70C0"/>
                </a:solidFill>
                <a:latin typeface="Helvetica" charset="0"/>
                <a:ea typeface="Arial"/>
                <a:cs typeface="Helvetica"/>
                <a:sym typeface="Wingdings"/>
              </a:rPr>
              <a:t>RADIANCE-HTN TRIO Randomized Clinical Trial</a:t>
            </a:r>
          </a:p>
        </p:txBody>
      </p:sp>
      <p:sp>
        <p:nvSpPr>
          <p:cNvPr id="16391" name="Text Placeholder 2">
            <a:extLst>
              <a:ext uri="{FF2B5EF4-FFF2-40B4-BE49-F238E27FC236}">
                <a16:creationId xmlns:a16="http://schemas.microsoft.com/office/drawing/2014/main" id="{3A05D262-6DDC-4025-90FD-F1CEC9D03A0A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1452045" y="6404038"/>
            <a:ext cx="9144000" cy="3175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127000" bIns="63500"/>
          <a:lstStyle/>
          <a:p>
            <a:pPr fontAlgn="base">
              <a:spcBef>
                <a:spcPct val="0"/>
              </a:spcBef>
              <a:spcAft>
                <a:spcPct val="0"/>
              </a:spcAft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JAMA </a:t>
            </a:r>
            <a:r>
              <a:rPr lang="en-US" sz="12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Cardiol</a:t>
            </a:r>
            <a:r>
              <a:rPr lang="en-US" sz="12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 charset="0"/>
                <a:ea typeface="Arial"/>
                <a:cs typeface="Helvetica"/>
                <a:sym typeface="Wingdings"/>
              </a:rPr>
              <a:t>. Published online  November 09, 2022. doi:10.1001/jamacardio.2022.3904</a:t>
            </a:r>
          </a:p>
        </p:txBody>
      </p:sp>
      <p:sp>
        <p:nvSpPr>
          <p:cNvPr id="16392" name="Text Placeholder 2">
            <a:extLst>
              <a:ext uri="{FF2B5EF4-FFF2-40B4-BE49-F238E27FC236}">
                <a16:creationId xmlns:a16="http://schemas.microsoft.com/office/drawing/2014/main" id="{97A673CA-E38F-41CB-8E9A-8B0946582552}"/>
              </a:ext>
            </a:extLst>
          </p:cNvPr>
          <p:cNvSpPr txBox="1"/>
          <p:nvPr>
            <p:custDataLst>
              <p:tags r:id="rId4"/>
            </p:custDataLst>
          </p:nvPr>
        </p:nvSpPr>
        <p:spPr bwMode="auto">
          <a:xfrm>
            <a:off x="1524000" y="5575300"/>
            <a:ext cx="9144000" cy="6350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SzPct val="100000"/>
            </a:pPr>
            <a:endParaRPr lang="en-US" altLang="ru-RU" sz="12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4346" name="Straight Connector 5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7" name="Picture 1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01600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New picture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355" y="1745638"/>
            <a:ext cx="4263742" cy="45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37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z-Latn-AZ" sz="2400" dirty="0"/>
          </a:p>
          <a:p>
            <a:r>
              <a:rPr lang="en-US" sz="2400" dirty="0"/>
              <a:t>CONCLUSIONS AND RELEVANCE In this study, in patients with RHTN initially randomly assigned to </a:t>
            </a:r>
            <a:r>
              <a:rPr lang="en-US" sz="2400" dirty="0" err="1"/>
              <a:t>uRDN</a:t>
            </a:r>
            <a:r>
              <a:rPr lang="en-US" sz="2400" dirty="0"/>
              <a:t> or a sham procedure and who had persistent elevation of BP at 2 months after the procedure, standardized stepped-care antihypertensive treatment escalation resulted </a:t>
            </a:r>
            <a:r>
              <a:rPr lang="en-US" sz="2400" dirty="0" err="1"/>
              <a:t>insimilar</a:t>
            </a:r>
            <a:r>
              <a:rPr lang="en-US" sz="2400" dirty="0"/>
              <a:t> BP reduction in both groups at 6 months, with fewer additional medications required in the </a:t>
            </a:r>
            <a:r>
              <a:rPr lang="en-US" sz="2400" dirty="0" err="1"/>
              <a:t>uRDN</a:t>
            </a:r>
            <a:r>
              <a:rPr lang="en-US" sz="2400" dirty="0"/>
              <a:t> group.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365786"/>
            <a:ext cx="9910526" cy="1535442"/>
          </a:xfrm>
          <a:prstGeom prst="rect">
            <a:avLst/>
          </a:prstGeom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1077364" y="4861710"/>
            <a:ext cx="9696260" cy="1264452"/>
          </a:xfrm>
          <a:prstGeom prst="wedgeRoundRectCallout">
            <a:avLst>
              <a:gd name="adj1" fmla="val -16700"/>
              <a:gd name="adj2" fmla="val -980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 </a:t>
            </a:r>
            <a:r>
              <a:rPr lang="en-US" sz="2400" dirty="0" err="1"/>
              <a:t>ayda</a:t>
            </a:r>
            <a:r>
              <a:rPr lang="en-US" sz="2400" dirty="0"/>
              <a:t> </a:t>
            </a:r>
            <a:r>
              <a:rPr lang="en-US" sz="2400" dirty="0" err="1"/>
              <a:t>hər</a:t>
            </a:r>
            <a:r>
              <a:rPr lang="en-US" sz="2400" dirty="0"/>
              <a:t> </a:t>
            </a:r>
            <a:r>
              <a:rPr lang="en-US" sz="2400" dirty="0" err="1"/>
              <a:t>iki</a:t>
            </a:r>
            <a:r>
              <a:rPr lang="en-US" sz="2400" dirty="0"/>
              <a:t> </a:t>
            </a:r>
            <a:r>
              <a:rPr lang="en-US" sz="2400" dirty="0" err="1"/>
              <a:t>qrupda</a:t>
            </a:r>
            <a:r>
              <a:rPr lang="en-US" sz="2400" dirty="0"/>
              <a:t> </a:t>
            </a:r>
            <a:r>
              <a:rPr lang="en-US" sz="2400" dirty="0" err="1"/>
              <a:t>qan</a:t>
            </a:r>
            <a:r>
              <a:rPr lang="en-US" sz="2400" dirty="0"/>
              <a:t> </a:t>
            </a:r>
            <a:r>
              <a:rPr lang="en-US" sz="2400" dirty="0" err="1"/>
              <a:t>təzyiqinin</a:t>
            </a:r>
            <a:r>
              <a:rPr lang="en-US" sz="2400" dirty="0"/>
              <a:t> </a:t>
            </a:r>
            <a:r>
              <a:rPr lang="en-US" sz="2400" dirty="0" err="1"/>
              <a:t>oxşar</a:t>
            </a:r>
            <a:r>
              <a:rPr lang="en-US" sz="2400" dirty="0"/>
              <a:t> </a:t>
            </a:r>
            <a:r>
              <a:rPr lang="en-US" sz="2400" dirty="0" err="1"/>
              <a:t>azalması</a:t>
            </a:r>
            <a:r>
              <a:rPr lang="az-Latn-AZ" sz="2400" dirty="0"/>
              <a:t> fonunda</a:t>
            </a:r>
            <a:r>
              <a:rPr lang="en-US" sz="2400" dirty="0"/>
              <a:t>, </a:t>
            </a:r>
            <a:r>
              <a:rPr lang="en-US" sz="2400" dirty="0" err="1"/>
              <a:t>uRDN</a:t>
            </a:r>
            <a:r>
              <a:rPr lang="en-US" sz="2400" dirty="0"/>
              <a:t> </a:t>
            </a:r>
            <a:r>
              <a:rPr lang="en-US" sz="2400" dirty="0" err="1"/>
              <a:t>qrupunda</a:t>
            </a:r>
            <a:r>
              <a:rPr lang="az-Latn-AZ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az</a:t>
            </a:r>
            <a:r>
              <a:rPr lang="en-US" sz="2400" dirty="0"/>
              <a:t> </a:t>
            </a:r>
            <a:r>
              <a:rPr lang="en-US" sz="2400" dirty="0" err="1"/>
              <a:t>əlavə</a:t>
            </a:r>
            <a:r>
              <a:rPr lang="en-US" sz="2400" dirty="0"/>
              <a:t> </a:t>
            </a:r>
            <a:r>
              <a:rPr lang="en-US" sz="2400" dirty="0" err="1"/>
              <a:t>dərman</a:t>
            </a:r>
            <a:r>
              <a:rPr lang="en-US" sz="2400" dirty="0"/>
              <a:t> </a:t>
            </a:r>
            <a:r>
              <a:rPr lang="en-US" sz="2400" dirty="0" err="1"/>
              <a:t>tələb</a:t>
            </a:r>
            <a:r>
              <a:rPr lang="en-US" sz="2400" dirty="0"/>
              <a:t> </a:t>
            </a:r>
            <a:r>
              <a:rPr lang="en-US" sz="2400" dirty="0" err="1"/>
              <a:t>olunur</a:t>
            </a:r>
            <a:endParaRPr lang="en-US" sz="2400" dirty="0"/>
          </a:p>
          <a:p>
            <a:pPr algn="ctr"/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51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1438" y="488887"/>
            <a:ext cx="38115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z-Latn-AZ" sz="4400" b="1" dirty="0" smtClean="0">
                <a:solidFill>
                  <a:srgbClr val="FF0000"/>
                </a:solidFill>
              </a:rPr>
              <a:t>Diqqətinizə görə minnətdarliq!!!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16146" y="193109"/>
            <a:ext cx="8022509" cy="64686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655" y="121197"/>
            <a:ext cx="1853345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ages.squarespace-cdn.com/content/v1/535bcb2fe4b05fe61b320c51/b9642528-0777-4c8b-8271-f1a18e478756/Slide13.JPG?format=750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163" y="365125"/>
            <a:ext cx="7842486" cy="58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87019" y="6252218"/>
            <a:ext cx="93118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Hermida</a:t>
            </a:r>
            <a:r>
              <a:rPr lang="en-US" sz="1200" dirty="0"/>
              <a:t> R.C., et al., </a:t>
            </a:r>
            <a:r>
              <a:rPr lang="en-US" sz="1200" dirty="0" err="1"/>
              <a:t>Eur</a:t>
            </a:r>
            <a:r>
              <a:rPr lang="en-US" sz="1200" dirty="0"/>
              <a:t> Heart J, Volume 41, Issue 48, 21 December 2020, Pages 4565–4576, https://doi.org/10.1093/eurheartj/ehz754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9711" y="2595529"/>
            <a:ext cx="5821377" cy="16970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z-Latn-AZ" sz="2400" dirty="0"/>
              <a:t>AHD axşam qəbul edənlərdə </a:t>
            </a:r>
            <a:r>
              <a:rPr lang="en-US" sz="2400" dirty="0"/>
              <a:t>68 </a:t>
            </a:r>
            <a:r>
              <a:rPr lang="az-Latn-AZ" sz="2400" dirty="0"/>
              <a:t>KV hadisələr </a:t>
            </a:r>
          </a:p>
          <a:p>
            <a:pPr>
              <a:lnSpc>
                <a:spcPct val="150000"/>
              </a:lnSpc>
            </a:pPr>
            <a:r>
              <a:rPr lang="az-Latn-AZ" sz="2400" dirty="0"/>
              <a:t>AHD səhər qəbul edənlərdə</a:t>
            </a:r>
            <a:r>
              <a:rPr lang="en-US" sz="2400" dirty="0"/>
              <a:t> 187 </a:t>
            </a:r>
            <a:r>
              <a:rPr lang="az-Latn-AZ" sz="2400" dirty="0"/>
              <a:t>KV haisələr</a:t>
            </a:r>
          </a:p>
          <a:p>
            <a:pPr>
              <a:lnSpc>
                <a:spcPct val="150000"/>
              </a:lnSpc>
            </a:pPr>
            <a:r>
              <a:rPr lang="az-Latn-AZ" sz="2400" dirty="0"/>
              <a:t>Riskin nisbi azalması</a:t>
            </a:r>
            <a:r>
              <a:rPr lang="en-US" sz="2400" dirty="0"/>
              <a:t> 64% (p&lt;0.001)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14608" y="169947"/>
            <a:ext cx="965959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Axşam doza AHT KV riski daha yaxşı azaldır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the H</a:t>
            </a:r>
            <a:r>
              <a:rPr kumimoji="0" lang="az-Latn-AZ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YGA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ＭＳ Ｐゴシック"/>
                <a:cs typeface="Arial" pitchFamily="34" charset="0"/>
              </a:rPr>
              <a:t> Chronotherapy Trial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010" y="51504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8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213" y="2623036"/>
            <a:ext cx="10271333" cy="3279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• </a:t>
            </a:r>
            <a:r>
              <a:rPr lang="en-US" dirty="0" err="1"/>
              <a:t>Adi</a:t>
            </a:r>
            <a:r>
              <a:rPr lang="en-US" dirty="0"/>
              <a:t> </a:t>
            </a:r>
            <a:r>
              <a:rPr lang="az-Latn-AZ" dirty="0"/>
              <a:t>praktiki </a:t>
            </a:r>
            <a:r>
              <a:rPr lang="en-US" dirty="0" err="1"/>
              <a:t>şərai</a:t>
            </a:r>
            <a:r>
              <a:rPr lang="az-Latn-AZ" dirty="0"/>
              <a:t>t</a:t>
            </a:r>
            <a:r>
              <a:rPr lang="en-US" dirty="0" err="1"/>
              <a:t>də</a:t>
            </a:r>
            <a:r>
              <a:rPr lang="en-US" dirty="0"/>
              <a:t> </a:t>
            </a:r>
            <a:r>
              <a:rPr lang="en-US" dirty="0" err="1"/>
              <a:t>təyin</a:t>
            </a:r>
            <a:r>
              <a:rPr lang="en-US" dirty="0"/>
              <a:t> </a:t>
            </a:r>
            <a:r>
              <a:rPr lang="en-US" dirty="0" err="1"/>
              <a:t>olunan</a:t>
            </a:r>
            <a:r>
              <a:rPr lang="en-US" dirty="0"/>
              <a:t> antihipertenziv </a:t>
            </a:r>
            <a:r>
              <a:rPr lang="en-US" dirty="0" err="1"/>
              <a:t>dərmanların</a:t>
            </a:r>
            <a:r>
              <a:rPr lang="en-US" dirty="0"/>
              <a:t> </a:t>
            </a:r>
            <a:r>
              <a:rPr lang="en-US" dirty="0" err="1"/>
              <a:t>axşam</a:t>
            </a:r>
            <a:r>
              <a:rPr lang="en-US" dirty="0"/>
              <a:t> </a:t>
            </a:r>
            <a:r>
              <a:rPr lang="en-US" dirty="0" err="1"/>
              <a:t>dozası</a:t>
            </a:r>
            <a:r>
              <a:rPr lang="en-US" dirty="0"/>
              <a:t> </a:t>
            </a:r>
            <a:r>
              <a:rPr lang="en-US" dirty="0" err="1"/>
              <a:t>ürək-damar</a:t>
            </a:r>
            <a:r>
              <a:rPr lang="en-US" dirty="0"/>
              <a:t> </a:t>
            </a:r>
            <a:r>
              <a:rPr lang="en-US" dirty="0" err="1"/>
              <a:t>nəticələrinə</a:t>
            </a:r>
            <a:r>
              <a:rPr lang="en-US" dirty="0"/>
              <a:t> </a:t>
            </a:r>
            <a:r>
              <a:rPr lang="en-US" dirty="0" err="1"/>
              <a:t>görə</a:t>
            </a:r>
            <a:r>
              <a:rPr lang="en-US" dirty="0"/>
              <a:t> </a:t>
            </a:r>
            <a:r>
              <a:rPr lang="en-US" dirty="0" err="1"/>
              <a:t>səhər</a:t>
            </a:r>
            <a:r>
              <a:rPr lang="en-US" dirty="0"/>
              <a:t> </a:t>
            </a:r>
            <a:r>
              <a:rPr lang="en-US" dirty="0" err="1"/>
              <a:t>dozasından</a:t>
            </a:r>
            <a:r>
              <a:rPr lang="en-US" dirty="0"/>
              <a:t> </a:t>
            </a:r>
            <a:r>
              <a:rPr lang="en-US" dirty="0" err="1"/>
              <a:t>üstündürmü</a:t>
            </a:r>
            <a:r>
              <a:rPr lang="en-US" dirty="0"/>
              <a:t>?</a:t>
            </a:r>
            <a:endParaRPr lang="az-Latn-AZ" dirty="0"/>
          </a:p>
          <a:p>
            <a:pPr marL="0" indent="0">
              <a:buNone/>
            </a:pPr>
            <a:r>
              <a:rPr lang="en-US" dirty="0"/>
              <a:t>•80% </a:t>
            </a:r>
            <a:r>
              <a:rPr lang="en-US" dirty="0" err="1"/>
              <a:t>güclə</a:t>
            </a:r>
            <a:r>
              <a:rPr lang="en-US" dirty="0"/>
              <a:t> </a:t>
            </a:r>
            <a:r>
              <a:rPr lang="en-US" dirty="0" err="1"/>
              <a:t>səhər</a:t>
            </a:r>
            <a:r>
              <a:rPr lang="en-US" dirty="0"/>
              <a:t> </a:t>
            </a:r>
            <a:r>
              <a:rPr lang="en-US" dirty="0" err="1"/>
              <a:t>dozası</a:t>
            </a:r>
            <a:r>
              <a:rPr lang="en-US" dirty="0"/>
              <a:t> </a:t>
            </a:r>
            <a:r>
              <a:rPr lang="en-US" dirty="0" err="1"/>
              <a:t>ilə</a:t>
            </a:r>
            <a:r>
              <a:rPr lang="en-US" dirty="0"/>
              <a:t> </a:t>
            </a:r>
            <a:r>
              <a:rPr lang="en-US" dirty="0" err="1"/>
              <a:t>müqayisədə</a:t>
            </a:r>
            <a:r>
              <a:rPr lang="en-US" dirty="0"/>
              <a:t> </a:t>
            </a:r>
            <a:r>
              <a:rPr lang="en-US" dirty="0" err="1"/>
              <a:t>axşam</a:t>
            </a:r>
            <a:r>
              <a:rPr lang="en-US" dirty="0"/>
              <a:t> </a:t>
            </a:r>
            <a:r>
              <a:rPr lang="en-US" dirty="0" err="1"/>
              <a:t>saatlarının</a:t>
            </a:r>
            <a:r>
              <a:rPr lang="en-US" dirty="0"/>
              <a:t> 20% </a:t>
            </a:r>
            <a:r>
              <a:rPr lang="en-US" dirty="0" err="1"/>
              <a:t>üstünlüyünü</a:t>
            </a:r>
            <a:r>
              <a:rPr lang="en-US" dirty="0"/>
              <a:t> </a:t>
            </a:r>
            <a:r>
              <a:rPr lang="en-US" dirty="0" err="1"/>
              <a:t>aşkar</a:t>
            </a:r>
            <a:r>
              <a:rPr lang="en-US" dirty="0"/>
              <a:t> </a:t>
            </a:r>
            <a:r>
              <a:rPr lang="en-US" dirty="0" err="1"/>
              <a:t>etmək</a:t>
            </a:r>
            <a:r>
              <a:rPr lang="en-US" dirty="0"/>
              <a:t> </a:t>
            </a:r>
            <a:r>
              <a:rPr lang="en-US" dirty="0" err="1"/>
              <a:t>üçün</a:t>
            </a:r>
            <a:r>
              <a:rPr lang="en-US" dirty="0"/>
              <a:t> ilk </a:t>
            </a:r>
            <a:r>
              <a:rPr lang="en-US" dirty="0" err="1"/>
              <a:t>əsas</a:t>
            </a:r>
            <a:r>
              <a:rPr lang="en-US" dirty="0"/>
              <a:t> son </a:t>
            </a:r>
            <a:r>
              <a:rPr lang="en-US" dirty="0" err="1"/>
              <a:t>nöqtəsi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631 </a:t>
            </a:r>
            <a:r>
              <a:rPr lang="en-US" dirty="0" err="1"/>
              <a:t>subyekt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187" y="0"/>
            <a:ext cx="7556103" cy="23484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4218" y="6483427"/>
            <a:ext cx="96313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2022),DOI: 10.1016/S0140-6736(22)01786-X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3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6740" y="365125"/>
            <a:ext cx="6457060" cy="6432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TIME t</a:t>
            </a:r>
            <a:r>
              <a:rPr lang="az-Latn-AZ" sz="3200" b="1" dirty="0">
                <a:solidFill>
                  <a:schemeClr val="accent1">
                    <a:lumMod val="75000"/>
                  </a:schemeClr>
                </a:solidFill>
              </a:rPr>
              <a:t>ə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dqiqat</a:t>
            </a:r>
            <a:r>
              <a:rPr lang="az-Latn-AZ" sz="3200" b="1" dirty="0">
                <a:solidFill>
                  <a:schemeClr val="accent1">
                    <a:lumMod val="75000"/>
                  </a:schemeClr>
                </a:solidFill>
              </a:rPr>
              <a:t>ı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4752601" cy="63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9367" y="6563426"/>
            <a:ext cx="7061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 </a:t>
            </a:r>
            <a:r>
              <a:rPr lang="az-Latn-AZ" sz="1200" dirty="0"/>
              <a:t>,</a:t>
            </a:r>
            <a:r>
              <a:rPr lang="en-US" sz="1200" dirty="0"/>
              <a:t>DOI: 10.1016/S0140-6736(22)01786-X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57800" y="1185988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•</a:t>
            </a:r>
            <a:r>
              <a:rPr lang="az-Latn-AZ" sz="2400" dirty="0"/>
              <a:t> </a:t>
            </a:r>
            <a:r>
              <a:rPr lang="en-US" sz="2400" dirty="0"/>
              <a:t>P</a:t>
            </a:r>
            <a:r>
              <a:rPr lang="az-Latn-AZ" sz="2400" dirty="0"/>
              <a:t>ro</a:t>
            </a:r>
            <a:r>
              <a:rPr lang="en-US" sz="2400" dirty="0" err="1"/>
              <a:t>spektiv</a:t>
            </a:r>
            <a:r>
              <a:rPr lang="en-US" sz="2400" dirty="0"/>
              <a:t> Randomizə </a:t>
            </a:r>
            <a:r>
              <a:rPr lang="en-US" sz="2400" dirty="0" err="1"/>
              <a:t>olunmuş</a:t>
            </a:r>
            <a:r>
              <a:rPr lang="en-US" sz="2400" dirty="0"/>
              <a:t> </a:t>
            </a:r>
            <a:r>
              <a:rPr lang="en-US" sz="2400" dirty="0" err="1"/>
              <a:t>açıq</a:t>
            </a:r>
            <a:r>
              <a:rPr lang="en-US" sz="2400" dirty="0"/>
              <a:t> </a:t>
            </a:r>
            <a:r>
              <a:rPr lang="en-US" sz="2400" dirty="0" err="1"/>
              <a:t>kor</a:t>
            </a:r>
            <a:r>
              <a:rPr lang="en-US" sz="2400" dirty="0"/>
              <a:t> son </a:t>
            </a:r>
            <a:r>
              <a:rPr lang="en-US" sz="2400" dirty="0" err="1"/>
              <a:t>nöqtəli</a:t>
            </a:r>
            <a:r>
              <a:rPr lang="en-US" sz="2400" dirty="0"/>
              <a:t> (PROBE) </a:t>
            </a:r>
            <a:r>
              <a:rPr lang="en-US" sz="2400" dirty="0" err="1"/>
              <a:t>dizaynlı</a:t>
            </a:r>
            <a:r>
              <a:rPr lang="en-US" sz="2400" dirty="0"/>
              <a:t> </a:t>
            </a:r>
            <a:r>
              <a:rPr lang="en-US" sz="2400" dirty="0" err="1"/>
              <a:t>mərkəzləşdirilməmiş</a:t>
            </a:r>
            <a:r>
              <a:rPr lang="en-US" sz="2400" dirty="0"/>
              <a:t> </a:t>
            </a:r>
            <a:r>
              <a:rPr lang="en-US" sz="2400" dirty="0" err="1"/>
              <a:t>tədqiqat</a:t>
            </a:r>
            <a:endParaRPr lang="en-US" sz="2400" dirty="0"/>
          </a:p>
          <a:p>
            <a:r>
              <a:rPr lang="en-US" sz="2400" dirty="0"/>
              <a:t>• </a:t>
            </a:r>
            <a:r>
              <a:rPr lang="en-US" sz="2400" dirty="0" err="1"/>
              <a:t>Bütün</a:t>
            </a:r>
            <a:r>
              <a:rPr lang="en-US" sz="2400" dirty="0"/>
              <a:t> </a:t>
            </a:r>
            <a:r>
              <a:rPr lang="en-US" sz="2400" dirty="0" err="1"/>
              <a:t>yoxlama</a:t>
            </a:r>
            <a:r>
              <a:rPr lang="en-US" sz="2400" dirty="0"/>
              <a:t>, </a:t>
            </a:r>
            <a:r>
              <a:rPr lang="en-US" sz="2400" dirty="0" err="1"/>
              <a:t>razılıq</a:t>
            </a:r>
            <a:r>
              <a:rPr lang="en-US" sz="2400" dirty="0"/>
              <a:t>, </a:t>
            </a:r>
            <a:r>
              <a:rPr lang="en-US" sz="2400" dirty="0" err="1"/>
              <a:t>randomizə</a:t>
            </a:r>
            <a:r>
              <a:rPr lang="en-US" sz="2400" dirty="0"/>
              <a:t> </a:t>
            </a:r>
            <a:r>
              <a:rPr lang="en-US" sz="2400" dirty="0" err="1"/>
              <a:t>və</a:t>
            </a:r>
            <a:r>
              <a:rPr lang="en-US" sz="2400" dirty="0"/>
              <a:t> </a:t>
            </a:r>
            <a:r>
              <a:rPr lang="en-US" sz="2400" dirty="0" err="1"/>
              <a:t>təqiblər</a:t>
            </a:r>
            <a:r>
              <a:rPr lang="en-US" sz="2400" dirty="0"/>
              <a:t> </a:t>
            </a:r>
            <a:r>
              <a:rPr lang="en-US" sz="2400" dirty="0" err="1"/>
              <a:t>onlayn</a:t>
            </a:r>
            <a:r>
              <a:rPr lang="en-US" sz="2400" dirty="0"/>
              <a:t> </a:t>
            </a:r>
            <a:r>
              <a:rPr lang="en-US" sz="2400" dirty="0" err="1"/>
              <a:t>tədqiqat</a:t>
            </a:r>
            <a:r>
              <a:rPr lang="en-US" sz="2400" dirty="0"/>
              <a:t> </a:t>
            </a:r>
            <a:r>
              <a:rPr lang="en-US" sz="2400" dirty="0" err="1"/>
              <a:t>portalı</a:t>
            </a:r>
            <a:r>
              <a:rPr lang="en-US" sz="2400" dirty="0"/>
              <a:t> </a:t>
            </a:r>
            <a:r>
              <a:rPr lang="en-US" sz="2400" dirty="0" err="1"/>
              <a:t>və</a:t>
            </a:r>
            <a:r>
              <a:rPr lang="en-US" sz="2400" dirty="0"/>
              <a:t> e-</a:t>
            </a:r>
            <a:r>
              <a:rPr lang="en-US" sz="2400" dirty="0" err="1"/>
              <a:t>poçt</a:t>
            </a:r>
            <a:r>
              <a:rPr lang="en-US" sz="2400" dirty="0"/>
              <a:t> </a:t>
            </a:r>
            <a:r>
              <a:rPr lang="en-US" sz="2400" dirty="0" err="1"/>
              <a:t>vasitəsilə</a:t>
            </a:r>
            <a:r>
              <a:rPr lang="en-US" sz="2400" dirty="0"/>
              <a:t> </a:t>
            </a:r>
            <a:r>
              <a:rPr lang="en-US" sz="2400" dirty="0" err="1"/>
              <a:t>həyata</a:t>
            </a:r>
            <a:r>
              <a:rPr lang="en-US" sz="2400" dirty="0"/>
              <a:t> </a:t>
            </a:r>
            <a:r>
              <a:rPr lang="en-US" sz="2400" dirty="0" err="1"/>
              <a:t>keçirilib</a:t>
            </a:r>
            <a:endParaRPr lang="az-Latn-AZ" sz="2400" dirty="0"/>
          </a:p>
          <a:p>
            <a:r>
              <a:rPr lang="az-Latn-AZ" sz="2400" dirty="0"/>
              <a:t>• </a:t>
            </a:r>
            <a:r>
              <a:rPr lang="en-US" sz="2400" dirty="0" err="1"/>
              <a:t>Razılıq</a:t>
            </a:r>
            <a:r>
              <a:rPr lang="en-US" sz="2400" dirty="0"/>
              <a:t> </a:t>
            </a:r>
            <a:r>
              <a:rPr lang="en-US" sz="2400" dirty="0" err="1"/>
              <a:t>verən</a:t>
            </a:r>
            <a:r>
              <a:rPr lang="en-US" sz="2400" dirty="0"/>
              <a:t> </a:t>
            </a:r>
            <a:r>
              <a:rPr lang="en-US" sz="2400" dirty="0" err="1"/>
              <a:t>iştirakçılar</a:t>
            </a:r>
            <a:r>
              <a:rPr lang="en-US" sz="2400" dirty="0"/>
              <a:t> </a:t>
            </a:r>
            <a:r>
              <a:rPr lang="en-US" sz="2400" dirty="0" err="1"/>
              <a:t>səhər</a:t>
            </a:r>
            <a:r>
              <a:rPr lang="en-US" sz="2400" dirty="0"/>
              <a:t> (6:00-10:00) </a:t>
            </a:r>
            <a:r>
              <a:rPr lang="en-US" sz="2400" dirty="0" err="1"/>
              <a:t>və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</a:t>
            </a:r>
            <a:r>
              <a:rPr lang="en-US" sz="2400" dirty="0" err="1"/>
              <a:t>axşam</a:t>
            </a:r>
            <a:r>
              <a:rPr lang="en-US" sz="2400" dirty="0"/>
              <a:t> (20:00) </a:t>
            </a:r>
            <a:r>
              <a:rPr lang="en-US" sz="2400" dirty="0" err="1"/>
              <a:t>adi</a:t>
            </a:r>
            <a:r>
              <a:rPr lang="en-US" sz="2400" dirty="0"/>
              <a:t> </a:t>
            </a:r>
            <a:r>
              <a:rPr lang="en-US" sz="2400" dirty="0" err="1"/>
              <a:t>təyin</a:t>
            </a:r>
            <a:r>
              <a:rPr lang="en-US" sz="2400" dirty="0"/>
              <a:t> </a:t>
            </a:r>
            <a:r>
              <a:rPr lang="en-US" sz="2400" dirty="0" err="1"/>
              <a:t>olunmuş</a:t>
            </a:r>
            <a:r>
              <a:rPr lang="en-US" sz="2400" dirty="0"/>
              <a:t> </a:t>
            </a:r>
            <a:r>
              <a:rPr lang="en-US" sz="2400" dirty="0" err="1"/>
              <a:t>antihipertenziv</a:t>
            </a:r>
            <a:r>
              <a:rPr lang="en-US" sz="2400" dirty="0"/>
              <a:t> </a:t>
            </a:r>
            <a:r>
              <a:rPr lang="en-US" sz="2400" dirty="0" err="1"/>
              <a:t>terapiya</a:t>
            </a:r>
            <a:r>
              <a:rPr lang="en-US" sz="2400" dirty="0"/>
              <a:t> </a:t>
            </a:r>
            <a:r>
              <a:rPr lang="en-US" sz="2400" dirty="0" err="1"/>
              <a:t>almaq</a:t>
            </a:r>
            <a:r>
              <a:rPr lang="en-US" sz="2400" dirty="0"/>
              <a:t> </a:t>
            </a:r>
            <a:r>
              <a:rPr lang="en-US" sz="2400" dirty="0" err="1"/>
              <a:t>üçün</a:t>
            </a:r>
            <a:r>
              <a:rPr lang="en-US" sz="2400" dirty="0"/>
              <a:t> (1:1) </a:t>
            </a:r>
            <a:r>
              <a:rPr lang="en-US" sz="2400" dirty="0" err="1"/>
              <a:t>randomizə</a:t>
            </a:r>
            <a:r>
              <a:rPr lang="en-US" sz="2400" dirty="0"/>
              <a:t> </a:t>
            </a:r>
            <a:r>
              <a:rPr lang="en-US" sz="2400" dirty="0" err="1"/>
              <a:t>ediliblər</a:t>
            </a:r>
            <a:endParaRPr lang="az-Latn-AZ" sz="2400" dirty="0"/>
          </a:p>
          <a:p>
            <a:r>
              <a:rPr lang="en-US" sz="2400" dirty="0"/>
              <a:t>•</a:t>
            </a:r>
            <a:r>
              <a:rPr lang="az-Latn-AZ" sz="2400" dirty="0"/>
              <a:t> </a:t>
            </a:r>
            <a:r>
              <a:rPr lang="en-US" sz="2400" dirty="0" err="1"/>
              <a:t>İlkin</a:t>
            </a:r>
            <a:r>
              <a:rPr lang="en-US" sz="2400" dirty="0"/>
              <a:t> son </a:t>
            </a:r>
            <a:r>
              <a:rPr lang="en-US" sz="2400" dirty="0" err="1"/>
              <a:t>nöqtə</a:t>
            </a:r>
            <a:r>
              <a:rPr lang="en-US" sz="2400" dirty="0"/>
              <a:t>: </a:t>
            </a:r>
            <a:r>
              <a:rPr lang="en-US" sz="2400" dirty="0" err="1"/>
              <a:t>xəstəxanaya</a:t>
            </a:r>
            <a:r>
              <a:rPr lang="en-US" sz="2400" dirty="0"/>
              <a:t> </a:t>
            </a:r>
            <a:r>
              <a:rPr lang="en-US" sz="2400" dirty="0" err="1"/>
              <a:t>yerləşdirilən</a:t>
            </a:r>
            <a:r>
              <a:rPr lang="en-US" sz="2400" dirty="0"/>
              <a:t> M</a:t>
            </a:r>
            <a:r>
              <a:rPr lang="az-Latn-AZ" sz="2400" dirty="0"/>
              <a:t>İ</a:t>
            </a:r>
            <a:r>
              <a:rPr lang="en-US" sz="2400" dirty="0"/>
              <a:t>, </a:t>
            </a:r>
            <a:r>
              <a:rPr lang="en-US" sz="2400" dirty="0" err="1"/>
              <a:t>xəstəxanaya</a:t>
            </a:r>
            <a:r>
              <a:rPr lang="en-US" sz="2400" dirty="0"/>
              <a:t> </a:t>
            </a:r>
            <a:r>
              <a:rPr lang="en-US" sz="2400" dirty="0" err="1"/>
              <a:t>yerləşdirilən</a:t>
            </a:r>
            <a:r>
              <a:rPr lang="en-US" sz="2400" dirty="0"/>
              <a:t> insult </a:t>
            </a:r>
            <a:r>
              <a:rPr lang="en-US" sz="2400" dirty="0" err="1"/>
              <a:t>və</a:t>
            </a:r>
            <a:r>
              <a:rPr lang="en-US" sz="2400" dirty="0"/>
              <a:t> </a:t>
            </a:r>
            <a:r>
              <a:rPr lang="en-US" sz="2400" dirty="0" err="1"/>
              <a:t>ya</a:t>
            </a:r>
            <a:r>
              <a:rPr lang="en-US" sz="2400" dirty="0"/>
              <a:t> </a:t>
            </a:r>
            <a:r>
              <a:rPr lang="en-US" sz="2400" dirty="0" err="1"/>
              <a:t>ürək-damar</a:t>
            </a:r>
            <a:r>
              <a:rPr lang="en-US" sz="2400" dirty="0"/>
              <a:t> </a:t>
            </a:r>
            <a:r>
              <a:rPr lang="en-US" sz="2400" dirty="0" err="1"/>
              <a:t>ölümünə</a:t>
            </a:r>
            <a:r>
              <a:rPr lang="en-US" sz="2400" dirty="0"/>
              <a:t> </a:t>
            </a:r>
            <a:r>
              <a:rPr lang="en-US" sz="2400" dirty="0" err="1"/>
              <a:t>qədərki</a:t>
            </a:r>
            <a:r>
              <a:rPr lang="en-US" sz="2400" dirty="0"/>
              <a:t> </a:t>
            </a:r>
            <a:r>
              <a:rPr lang="en-US" sz="2400" dirty="0" err="1"/>
              <a:t>vaxt</a:t>
            </a:r>
            <a:endParaRPr lang="en-US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9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>
            <a:off x="5653560" y="79200"/>
            <a:ext cx="884880" cy="30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r>
              <a:rPr lang="en-US" sz="1400" spc="-1">
                <a:solidFill>
                  <a:srgbClr val="FFFFFF"/>
                </a:solidFill>
                <a:latin typeface="Arial"/>
              </a:rPr>
              <a:t>Figure 1 </a:t>
            </a:r>
          </a:p>
        </p:txBody>
      </p:sp>
      <p:pic>
        <p:nvPicPr>
          <p:cNvPr id="48" name="Main graphic"/>
          <p:cNvPicPr/>
          <p:nvPr/>
        </p:nvPicPr>
        <p:blipFill>
          <a:blip r:embed="rId3"/>
          <a:stretch/>
        </p:blipFill>
        <p:spPr>
          <a:xfrm>
            <a:off x="506994" y="672204"/>
            <a:ext cx="5797250" cy="5804915"/>
          </a:xfrm>
          <a:prstGeom prst="rect">
            <a:avLst/>
          </a:prstGeom>
          <a:ln>
            <a:noFill/>
          </a:ln>
        </p:spPr>
      </p:pic>
      <p:sp>
        <p:nvSpPr>
          <p:cNvPr id="49" name="TextShape 2"/>
          <p:cNvSpPr txBox="1"/>
          <p:nvPr/>
        </p:nvSpPr>
        <p:spPr>
          <a:xfrm>
            <a:off x="2476560" y="6477120"/>
            <a:ext cx="8254800" cy="2311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900" i="1" spc="-1">
                <a:solidFill>
                  <a:srgbClr val="FFFFFF"/>
                </a:solidFill>
                <a:latin typeface="Arial"/>
              </a:rPr>
              <a:t>The Lancet</a:t>
            </a:r>
            <a:r>
              <a:rPr lang="en-US" sz="900" spc="-1">
                <a:solidFill>
                  <a:srgbClr val="FFFFFF"/>
                </a:solidFill>
                <a:latin typeface="Arial"/>
              </a:rPr>
              <a:t> 2022 4001417-1425DOI: (10.1016/S0140-6736(22)01786-X) </a:t>
            </a:r>
          </a:p>
        </p:txBody>
      </p:sp>
      <p:sp>
        <p:nvSpPr>
          <p:cNvPr id="50" name="TextShape 3"/>
          <p:cNvSpPr txBox="1"/>
          <p:nvPr/>
        </p:nvSpPr>
        <p:spPr>
          <a:xfrm>
            <a:off x="2476560" y="6555600"/>
            <a:ext cx="5556240" cy="36828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r>
              <a:rPr lang="en-US" sz="900" spc="-1" dirty="0">
                <a:solidFill>
                  <a:srgbClr val="FFFFFF"/>
                </a:solidFill>
                <a:latin typeface="Arial"/>
              </a:rPr>
              <a:t>Copyright © 2022 The Author(s). Published by Elsevier Ltd. This is an Open Access article under the CC BY 4.0 license</a:t>
            </a:r>
            <a:r>
              <a:rPr lang="en-US" sz="900" spc="-1" dirty="0">
                <a:solidFill>
                  <a:srgbClr val="FFFFFF"/>
                </a:solidFill>
                <a:latin typeface="Arial"/>
                <a:hlinkClick r:id="rId4"/>
              </a:rPr>
              <a:t> Terms and Conditions</a:t>
            </a:r>
            <a:endParaRPr lang="en-US" sz="9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1132" y="365125"/>
            <a:ext cx="5912667" cy="1325563"/>
          </a:xfrm>
        </p:spPr>
        <p:txBody>
          <a:bodyPr/>
          <a:lstStyle/>
          <a:p>
            <a:pPr algn="ctr"/>
            <a:r>
              <a:rPr lang="az-Latn-AZ" b="1" dirty="0">
                <a:solidFill>
                  <a:schemeClr val="accent1">
                    <a:lumMod val="75000"/>
                  </a:schemeClr>
                </a:solidFill>
              </a:rPr>
              <a:t>TİME: dizayn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9367" y="6563426"/>
            <a:ext cx="70614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Lancet : Volume 400 Issue 10361 Pages 1417-1425 (October 2022) </a:t>
            </a:r>
            <a:r>
              <a:rPr lang="az-Latn-AZ" sz="1200" dirty="0"/>
              <a:t>,</a:t>
            </a:r>
            <a:r>
              <a:rPr lang="en-US" sz="1200" dirty="0"/>
              <a:t>DOI: 10.1016/S0140-6736(22)01786-X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452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1" y="365125"/>
            <a:ext cx="12027959" cy="59688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243" y="365125"/>
            <a:ext cx="11234057" cy="884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z-Latn-AZ" sz="4800" b="1" dirty="0">
                <a:solidFill>
                  <a:schemeClr val="accent1">
                    <a:lumMod val="50000"/>
                  </a:schemeClr>
                </a:solidFill>
              </a:rPr>
              <a:t>İLKİN DEMOQRAFİK GÖSTƏRİCİLƏR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057" y="36599"/>
            <a:ext cx="1852943" cy="6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BJS Theme">
      <a:majorFont>
        <a:latin typeface="Times New Roman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cs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59_iw_03_PowerPlugs_Template_gtax.v17.11.s_print.potx" id="{A348D77B-4DFB-4CD5-A14B-35A6DE3EF7F8}" vid="{F41B2E3F-278E-42E3-A30A-1F3BBCC2DAD1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1033</TotalTime>
  <Words>1661</Words>
  <Application>Microsoft Office PowerPoint</Application>
  <PresentationFormat>Широкоэкранный</PresentationFormat>
  <Paragraphs>135</Paragraphs>
  <Slides>35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ＭＳ Ｐゴシック</vt:lpstr>
      <vt:lpstr>Arial</vt:lpstr>
      <vt:lpstr>Calibri</vt:lpstr>
      <vt:lpstr>Calibri Light</vt:lpstr>
      <vt:lpstr>Helvetica</vt:lpstr>
      <vt:lpstr>Times New Roman</vt:lpstr>
      <vt:lpstr>Wingdings</vt:lpstr>
      <vt:lpstr>Тема Office</vt:lpstr>
      <vt:lpstr>Office Theme</vt:lpstr>
      <vt:lpstr>Оформление по умолчанию</vt:lpstr>
      <vt:lpstr>1_Тема Office</vt:lpstr>
      <vt:lpstr>Arterial hipertenziyanın müalicəsində yeniliklər</vt:lpstr>
      <vt:lpstr>Презентация PowerPoint</vt:lpstr>
      <vt:lpstr>Tədqiqat hansı zəruriyyətdən aparıldı?</vt:lpstr>
      <vt:lpstr>Презентация PowerPoint</vt:lpstr>
      <vt:lpstr>Презентация PowerPoint</vt:lpstr>
      <vt:lpstr>Презентация PowerPoint</vt:lpstr>
      <vt:lpstr>TIME tədqiqatı</vt:lpstr>
      <vt:lpstr>TİME: dizayn</vt:lpstr>
      <vt:lpstr>Презентация PowerPoint</vt:lpstr>
      <vt:lpstr>İlkin demoqrafik və klinik xarakteristikalar</vt:lpstr>
      <vt:lpstr>Презентация PowerPoint</vt:lpstr>
      <vt:lpstr>BİRİNCİLİ SON NÖQTƏLƏR</vt:lpstr>
      <vt:lpstr>Презентация PowerPoint</vt:lpstr>
      <vt:lpstr>İlkin qarışıq sonluqlar və ikincili ürək-damar və ölüm nəticələri (İntention-to-treat poplyasiyası; n=21 104)</vt:lpstr>
      <vt:lpstr>Təhlükəsizlik analizinə cəlb olunmuş populyasiyada (n=19628) yan təsirlər (simptomlar) </vt:lpstr>
      <vt:lpstr>Презентация PowerPoint</vt:lpstr>
      <vt:lpstr>Презентация PowerPoint</vt:lpstr>
      <vt:lpstr>Tip 2 şəkərli diabetli xəstələrdə intensiv antihipertenziv mülicənin faydası varmı?</vt:lpstr>
      <vt:lpstr>AT nəzarət qrupu və qlikemik nəzarət qrupunda Kaplan-Meier əyriləri.  (A) Standart qlikemik müalicə;  (B) intensiv qlikemik müalicə</vt:lpstr>
      <vt:lpstr>Sub qruplarda AT müalicə strategiyasına görə məhdud orta sağ qalma müddəti (RMST-restricted mean survival time)</vt:lpstr>
      <vt:lpstr>Sol mədəciyin bədxassəli hipertrofiyası  olan xəstələrdə SAT intensiv endirilməsinin standartla müqayisəsi</vt:lpstr>
      <vt:lpstr>Sol mədəciyin bədxassəli hipertrofiyası olan xəstələrdə  SAT intensiv endirilməsinin standartla müqayisəsi</vt:lpstr>
      <vt:lpstr>Презентация PowerPoint</vt:lpstr>
      <vt:lpstr>AT nəzarətin paradiqmi</vt:lpstr>
      <vt:lpstr>Презентация PowerPoint</vt:lpstr>
      <vt:lpstr>Üçlü-Dördlü fiks dozalı tək həbli Antihipertenziv strategiya taktikası</vt:lpstr>
      <vt:lpstr>Презентация PowerPoint</vt:lpstr>
      <vt:lpstr>Презентация PowerPoint</vt:lpstr>
      <vt:lpstr>Презентация PowerPoint</vt:lpstr>
      <vt:lpstr>Renal denervasiyada yeniliklər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Arterial hipertenziyanın müalicəsində yeniliklər</dc:title>
  <dc:creator>User</dc:creator>
  <cp:lastModifiedBy>User</cp:lastModifiedBy>
  <cp:revision>98</cp:revision>
  <dcterms:created xsi:type="dcterms:W3CDTF">2022-11-27T07:57:12Z</dcterms:created>
  <dcterms:modified xsi:type="dcterms:W3CDTF">2022-12-09T14:48:39Z</dcterms:modified>
</cp:coreProperties>
</file>